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538" r:id="rId2"/>
    <p:sldId id="657" r:id="rId3"/>
    <p:sldId id="649" r:id="rId4"/>
    <p:sldId id="648" r:id="rId5"/>
    <p:sldId id="544" r:id="rId6"/>
    <p:sldId id="545" r:id="rId7"/>
    <p:sldId id="548" r:id="rId8"/>
    <p:sldId id="622" r:id="rId9"/>
    <p:sldId id="627" r:id="rId10"/>
    <p:sldId id="623" r:id="rId11"/>
    <p:sldId id="650" r:id="rId12"/>
    <p:sldId id="656" r:id="rId13"/>
    <p:sldId id="546" r:id="rId14"/>
    <p:sldId id="549" r:id="rId15"/>
    <p:sldId id="550" r:id="rId16"/>
    <p:sldId id="619" r:id="rId17"/>
    <p:sldId id="652" r:id="rId18"/>
    <p:sldId id="6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60" r:id="rId27"/>
    <p:sldId id="561" r:id="rId28"/>
    <p:sldId id="604" r:id="rId29"/>
    <p:sldId id="605" r:id="rId30"/>
    <p:sldId id="606" r:id="rId31"/>
    <p:sldId id="607" r:id="rId32"/>
    <p:sldId id="608" r:id="rId33"/>
    <p:sldId id="609" r:id="rId34"/>
    <p:sldId id="624" r:id="rId35"/>
    <p:sldId id="629" r:id="rId36"/>
    <p:sldId id="626" r:id="rId37"/>
    <p:sldId id="625" r:id="rId38"/>
    <p:sldId id="611" r:id="rId39"/>
    <p:sldId id="612" r:id="rId40"/>
    <p:sldId id="630" r:id="rId41"/>
    <p:sldId id="568" r:id="rId42"/>
    <p:sldId id="569" r:id="rId43"/>
    <p:sldId id="570" r:id="rId44"/>
    <p:sldId id="571" r:id="rId45"/>
    <p:sldId id="572" r:id="rId46"/>
    <p:sldId id="613" r:id="rId47"/>
    <p:sldId id="614" r:id="rId48"/>
    <p:sldId id="573" r:id="rId49"/>
    <p:sldId id="574" r:id="rId50"/>
    <p:sldId id="575" r:id="rId51"/>
    <p:sldId id="615" r:id="rId52"/>
    <p:sldId id="616" r:id="rId53"/>
    <p:sldId id="576" r:id="rId54"/>
    <p:sldId id="577" r:id="rId55"/>
    <p:sldId id="578" r:id="rId56"/>
    <p:sldId id="621" r:id="rId57"/>
    <p:sldId id="579" r:id="rId58"/>
    <p:sldId id="580" r:id="rId59"/>
    <p:sldId id="581" r:id="rId60"/>
    <p:sldId id="582" r:id="rId61"/>
    <p:sldId id="583" r:id="rId62"/>
    <p:sldId id="585" r:id="rId63"/>
    <p:sldId id="586" r:id="rId64"/>
    <p:sldId id="633" r:id="rId65"/>
    <p:sldId id="584" r:id="rId66"/>
    <p:sldId id="632" r:id="rId67"/>
    <p:sldId id="587" r:id="rId68"/>
    <p:sldId id="618" r:id="rId69"/>
    <p:sldId id="634" r:id="rId70"/>
    <p:sldId id="635" r:id="rId71"/>
    <p:sldId id="653" r:id="rId72"/>
    <p:sldId id="588" r:id="rId73"/>
    <p:sldId id="590" r:id="rId74"/>
    <p:sldId id="591" r:id="rId75"/>
    <p:sldId id="592" r:id="rId76"/>
    <p:sldId id="593" r:id="rId77"/>
    <p:sldId id="594" r:id="rId78"/>
    <p:sldId id="654" r:id="rId79"/>
    <p:sldId id="658" r:id="rId80"/>
    <p:sldId id="655" r:id="rId81"/>
    <p:sldId id="659" r:id="rId82"/>
    <p:sldId id="660" r:id="rId83"/>
    <p:sldId id="661" r:id="rId84"/>
    <p:sldId id="662" r:id="rId85"/>
    <p:sldId id="663" r:id="rId86"/>
    <p:sldId id="664" r:id="rId87"/>
    <p:sldId id="665" r:id="rId88"/>
    <p:sldId id="636" r:id="rId89"/>
    <p:sldId id="637" r:id="rId90"/>
    <p:sldId id="638" r:id="rId91"/>
    <p:sldId id="639" r:id="rId92"/>
    <p:sldId id="640" r:id="rId93"/>
    <p:sldId id="596" r:id="rId94"/>
    <p:sldId id="603" r:id="rId95"/>
    <p:sldId id="595" r:id="rId96"/>
    <p:sldId id="646" r:id="rId97"/>
    <p:sldId id="647" r:id="rId98"/>
    <p:sldId id="641" r:id="rId99"/>
    <p:sldId id="642" r:id="rId100"/>
    <p:sldId id="643" r:id="rId101"/>
    <p:sldId id="644" r:id="rId102"/>
    <p:sldId id="645" r:id="rId10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1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34" autoAdjust="0"/>
    <p:restoredTop sz="86567"/>
  </p:normalViewPr>
  <p:slideViewPr>
    <p:cSldViewPr snapToGrid="0" snapToObjects="1">
      <p:cViewPr varScale="1">
        <p:scale>
          <a:sx n="95" d="100"/>
          <a:sy n="95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 smtClean="0"/>
              <a:t>Ap</a:t>
            </a:r>
            <a:r>
              <a:rPr lang="pl-PL" b="0" dirty="0" smtClean="0"/>
              <a:t> 11:18</a:t>
            </a:r>
          </a:p>
          <a:p>
            <a:r>
              <a:rPr lang="pl-PL" b="0" dirty="0" smtClean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 smtClean="0"/>
              <a:t>czas zagłady dla tych, którzy niszczą ziemię</a:t>
            </a:r>
            <a:r>
              <a:rPr lang="pl-PL" b="0" dirty="0" smtClean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 smtClean="0"/>
              <a:t>Ap</a:t>
            </a:r>
            <a:r>
              <a:rPr lang="pl-PL" b="0" dirty="0" smtClean="0"/>
              <a:t> 11:18</a:t>
            </a:r>
          </a:p>
          <a:p>
            <a:r>
              <a:rPr lang="pl-PL" b="0" dirty="0" smtClean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 smtClean="0"/>
              <a:t>czas zagłady dla tych, którzy niszczą ziemię</a:t>
            </a:r>
            <a:r>
              <a:rPr lang="pl-PL" b="0" dirty="0" smtClean="0"/>
              <a:t>.</a:t>
            </a:r>
          </a:p>
          <a:p>
            <a:endParaRPr lang="pl-PL" b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43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 smtClean="0"/>
              <a:t>Opis szablonu W34 V2.4 bo mi się </a:t>
            </a:r>
            <a:r>
              <a:rPr lang="pl-PL" smtClean="0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 smtClean="0"/>
              <a:t>Tu będę sobie opisywał na czym polega ten szablon</a:t>
            </a:r>
          </a:p>
          <a:p>
            <a:pPr lvl="1"/>
            <a:r>
              <a:rPr lang="pl-PL" dirty="0" smtClean="0"/>
              <a:t>Powstał we wrześniu 2019, przy okazji wykładu „Inwestycje które nie spłoną” i wykładu „nadzieja ucznia Jezusa”. Wersja 2.4 jest pierwsza </a:t>
            </a:r>
            <a:r>
              <a:rPr lang="mr-IN" dirty="0" smtClean="0"/>
              <a:t>–</a:t>
            </a:r>
            <a:r>
              <a:rPr lang="pl-PL" dirty="0" smtClean="0"/>
              <a:t> ma ustalone jakoś kolory.</a:t>
            </a:r>
          </a:p>
          <a:p>
            <a:pPr lvl="1"/>
            <a:r>
              <a:rPr lang="pl-PL" dirty="0" smtClean="0"/>
              <a:t>Warto by tu wstawić szablony jakie miałem w prezentacjach 3S-owych.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wojtek@pp.org.pl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będzie ze mną po śmierci?</a:t>
            </a:r>
            <a:br>
              <a:rPr lang="pl-PL" dirty="0" smtClean="0"/>
            </a:br>
            <a:r>
              <a:rPr lang="pl-PL" dirty="0" smtClean="0"/>
              <a:t>Nadzieja ucznia Jezusa.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u="sng" dirty="0" smtClean="0"/>
              <a:t>Odwołane</a:t>
            </a:r>
            <a:r>
              <a:rPr lang="pl-PL" dirty="0" smtClean="0"/>
              <a:t> S.D.P - Spotkania dla przedsiębiorców,</a:t>
            </a:r>
          </a:p>
          <a:p>
            <a:r>
              <a:rPr lang="pl-PL" dirty="0" smtClean="0"/>
              <a:t>Gliwice, 23 marca 2020 roku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Wojciech Apel, 601 42 50 19, </a:t>
            </a:r>
            <a:r>
              <a:rPr lang="pl-PL" dirty="0" err="1" smtClean="0"/>
              <a:t>wojtek@pp.org.pl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Notatka z bloga „Luźne przemyślenia W34”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u="sng" dirty="0"/>
              <a:t>Ważne (na dziś) </a:t>
            </a:r>
            <a:r>
              <a:rPr lang="pl-PL" sz="2400" b="1" u="sng" dirty="0" smtClean="0"/>
              <a:t>pytania</a:t>
            </a:r>
            <a:r>
              <a:rPr lang="pl-PL" sz="2400" b="1" dirty="0" smtClean="0"/>
              <a:t>			</a:t>
            </a:r>
            <a:r>
              <a:rPr lang="pl-PL" sz="1900" i="1" dirty="0" smtClean="0"/>
              <a:t>(</a:t>
            </a:r>
            <a:r>
              <a:rPr lang="pl-PL" sz="1900" i="1" dirty="0"/>
              <a:t>9 maj 2004, niedziela, 22:39:39)</a:t>
            </a:r>
            <a:endParaRPr lang="pl-PL" sz="2400" i="1" dirty="0" smtClean="0"/>
          </a:p>
          <a:p>
            <a:endParaRPr lang="pl-PL" sz="2400" b="1" u="sng" dirty="0"/>
          </a:p>
          <a:p>
            <a:r>
              <a:rPr lang="pl-PL" dirty="0" smtClean="0"/>
              <a:t>Właśnie wyczytałem, że są takie bardzo ważne pytania, na które w zasadzie każdy człowiek powinien sobie </a:t>
            </a:r>
            <a:r>
              <a:rPr lang="pl-PL" dirty="0" err="1" smtClean="0"/>
              <a:t>poodpowiadać</a:t>
            </a:r>
            <a:r>
              <a:rPr lang="pl-PL" dirty="0" smtClean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dirty="0" smtClean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dirty="0" smtClean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dirty="0" smtClean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dirty="0" smtClean="0"/>
              <a:t>Czy to wszystko ma jakiś sens?</a:t>
            </a:r>
          </a:p>
          <a:p>
            <a:r>
              <a:rPr lang="pl-PL" b="1" dirty="0" smtClean="0"/>
              <a:t>Modlitwa:</a:t>
            </a:r>
          </a:p>
          <a:p>
            <a:r>
              <a:rPr lang="pl-PL" i="1" dirty="0" smtClean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„Inwestycje które nie spłoną” - plan wystąpienia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907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Moja historia inwestowania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Definicja inwestycji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 </a:t>
            </a:r>
            <a:r>
              <a:rPr lang="mr-IN" dirty="0"/>
              <a:t>–</a:t>
            </a:r>
            <a:r>
              <a:rPr lang="pl-PL" dirty="0"/>
              <a:t> cz. #</a:t>
            </a:r>
            <a:r>
              <a:rPr lang="pl-PL" dirty="0" smtClean="0"/>
              <a:t>1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Eschatologia, czyli biblijne wyjaśnienie końca </a:t>
            </a:r>
            <a:r>
              <a:rPr lang="pl-PL" dirty="0"/>
              <a:t>systemu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 </a:t>
            </a:r>
            <a:r>
              <a:rPr lang="mr-IN" dirty="0"/>
              <a:t>–</a:t>
            </a:r>
            <a:r>
              <a:rPr lang="pl-PL" dirty="0"/>
              <a:t> cz. #</a:t>
            </a:r>
            <a:r>
              <a:rPr lang="pl-PL" dirty="0" smtClean="0"/>
              <a:t>2, skarb </a:t>
            </a:r>
            <a:r>
              <a:rPr lang="pl-PL" dirty="0"/>
              <a:t>w niebie sobie </a:t>
            </a:r>
            <a:r>
              <a:rPr lang="pl-PL" dirty="0" smtClean="0"/>
              <a:t>gromadź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Inwestowanie  </a:t>
            </a:r>
            <a:r>
              <a:rPr lang="pl-PL" dirty="0"/>
              <a:t>w wieczność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pl-PL" dirty="0" smtClean="0"/>
              <a:t>cz. #3, eliminacja </a:t>
            </a:r>
            <a:r>
              <a:rPr lang="pl-PL" dirty="0"/>
              <a:t>obu </a:t>
            </a:r>
            <a:r>
              <a:rPr lang="pl-PL" dirty="0" err="1" smtClean="0"/>
              <a:t>ryzyk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Zaproszenia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Moja historia inwestowania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Definicja inwestycji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 </a:t>
            </a:r>
            <a:r>
              <a:rPr lang="mr-IN" dirty="0"/>
              <a:t>–</a:t>
            </a:r>
            <a:r>
              <a:rPr lang="pl-PL" dirty="0"/>
              <a:t> cz. #</a:t>
            </a:r>
            <a:r>
              <a:rPr lang="pl-PL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Inwestowanie jak każde inne więc dwa zagrożenia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Jak dwa zagrożenia wyglądają w kontekście wieczności?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Eschatologia, czyli biblijne wyjaśnienie końca systemu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Inwestowanie </a:t>
            </a:r>
            <a:r>
              <a:rPr lang="pl-PL" dirty="0"/>
              <a:t>w wieczność </a:t>
            </a:r>
            <a:r>
              <a:rPr lang="mr-IN" dirty="0"/>
              <a:t>–</a:t>
            </a:r>
            <a:r>
              <a:rPr lang="pl-PL" dirty="0"/>
              <a:t> cz. #</a:t>
            </a:r>
            <a:r>
              <a:rPr lang="pl-PL" dirty="0" smtClean="0"/>
              <a:t>2, skarb </a:t>
            </a:r>
            <a:r>
              <a:rPr lang="pl-PL" dirty="0"/>
              <a:t>w niebie sobie </a:t>
            </a:r>
            <a:r>
              <a:rPr lang="pl-PL" dirty="0" smtClean="0"/>
              <a:t>gromadź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Co jest skarbem? Co przetrwa? Uczynki? Kotki? Ziemia? Złoto? Ludzie?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Jak inwestować w ludzi?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 w wieczność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pl-PL" dirty="0" smtClean="0"/>
              <a:t>cz. #3, eliminacja </a:t>
            </a:r>
            <a:r>
              <a:rPr lang="pl-PL" dirty="0"/>
              <a:t>obu </a:t>
            </a:r>
            <a:r>
              <a:rPr lang="pl-PL" dirty="0" err="1" smtClean="0"/>
              <a:t>ryzyk</a:t>
            </a:r>
            <a:endParaRPr lang="pl-PL" dirty="0" smtClean="0"/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Czy zdołam przeżyć aby odebrać?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Czy będę miał skarb?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Zaproszenia</a:t>
            </a:r>
          </a:p>
        </p:txBody>
      </p:sp>
    </p:spTree>
    <p:extLst>
      <p:ext uri="{BB962C8B-B14F-4D97-AF65-F5344CB8AC3E}">
        <p14:creationId xmlns:p14="http://schemas.microsoft.com/office/powerpoint/2010/main" val="3112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tej chwili prezentacja ta (v 2.3) to składanka po wersji 2.2</a:t>
            </a:r>
            <a:r>
              <a:rPr lang="mr-IN" dirty="0"/>
              <a:t>…</a:t>
            </a:r>
            <a:r>
              <a:rPr lang="pl-PL" dirty="0" smtClean="0"/>
              <a:t>..?????</a:t>
            </a:r>
          </a:p>
          <a:p>
            <a:r>
              <a:rPr lang="pl-PL" dirty="0" smtClean="0"/>
              <a:t>Ten materiał to chaos – ale z niego powinno się wyłonić… </a:t>
            </a:r>
          </a:p>
          <a:p>
            <a:pPr lvl="1"/>
            <a:r>
              <a:rPr lang="pl-PL" dirty="0" smtClean="0"/>
              <a:t>Ewangelizacja podstawowa – nawróć się</a:t>
            </a:r>
          </a:p>
          <a:p>
            <a:pPr lvl="1"/>
            <a:r>
              <a:rPr lang="pl-PL" dirty="0" smtClean="0"/>
              <a:t>Ewangelizacja dla ambitnych – inwestuj w wieczność</a:t>
            </a:r>
          </a:p>
          <a:p>
            <a:pPr lvl="1"/>
            <a:r>
              <a:rPr lang="pl-PL" dirty="0" smtClean="0"/>
              <a:t>Pełne, ambitne nauczanie o nadziei dla uczniów</a:t>
            </a:r>
          </a:p>
          <a:p>
            <a:pPr lvl="1"/>
            <a:r>
              <a:rPr lang="pl-PL" dirty="0" smtClean="0"/>
              <a:t>Wzorzec w PP takich prezentacji – a więc wzorcowe slajdy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5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 w czasie  </a:t>
            </a:r>
            <a:br>
              <a:rPr lang="pl-PL" dirty="0" smtClean="0"/>
            </a:br>
            <a:r>
              <a:rPr lang="pl-PL" dirty="0" smtClean="0"/>
              <a:t>		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438302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072968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097848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438302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0820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>
                <a:solidFill>
                  <a:srgbClr val="FF0000"/>
                </a:solidFill>
              </a:rPr>
              <a:t>d</a:t>
            </a:r>
            <a:r>
              <a:rPr kumimoji="0" lang="pl-PL" altLang="pl-PL" sz="2000" smtClean="0">
                <a:solidFill>
                  <a:srgbClr val="FF0000"/>
                </a:solidFill>
              </a:rPr>
              <a:t>ziś, teraz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 smtClean="0"/>
              <a:t>Zasada </a:t>
            </a:r>
            <a:r>
              <a:rPr lang="pl-PL" dirty="0" smtClean="0"/>
              <a:t>przyczynowo skutkowa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smtClean="0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Skutek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i Ogród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Ziemia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nieco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zepsuta</a:t>
            </a:r>
            <a:endParaRPr lang="pl-PL" altLang="x-none" sz="1600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Nowe Niebo</a:t>
            </a:r>
            <a:endParaRPr lang="pl-PL" altLang="x-none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Zagłada i odkupienie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i Ogród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Ziemia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nieco</a:t>
            </a:r>
            <a:br>
              <a:rPr lang="pl-PL" altLang="x-none" sz="1600" b="1" i="1" dirty="0">
                <a:latin typeface="Arial" charset="0"/>
              </a:rPr>
            </a:br>
            <a:r>
              <a:rPr lang="pl-PL" altLang="x-none" sz="1600" b="1" i="1" dirty="0">
                <a:latin typeface="Arial" charset="0"/>
              </a:rPr>
              <a:t>zepsuta</a:t>
            </a:r>
            <a:endParaRPr lang="pl-PL" altLang="x-none" sz="1600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1600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sz="1600" b="1" i="1" dirty="0">
                <a:latin typeface="Arial" charset="0"/>
              </a:rPr>
              <a:t>Nowe Niebo</a:t>
            </a:r>
            <a:endParaRPr lang="pl-PL" altLang="x-none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Ja, zagłada </a:t>
            </a:r>
            <a:r>
              <a:rPr lang="pl-PL" dirty="0"/>
              <a:t>i odkupienie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</a:t>
            </a:r>
            <a:r>
              <a:rPr lang="pl-PL" sz="2800" smtClean="0">
                <a:solidFill>
                  <a:srgbClr val="C00000"/>
                </a:solidFill>
              </a:rPr>
              <a:t>decyzję.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r>
              <a:rPr lang="pl-PL" sz="2800" dirty="0" smtClean="0">
                <a:solidFill>
                  <a:srgbClr val="C00000"/>
                </a:solidFill>
              </a:rPr>
              <a:t>(</a:t>
            </a:r>
            <a:r>
              <a:rPr lang="pl-PL" sz="2800" dirty="0" err="1" smtClean="0">
                <a:solidFill>
                  <a:srgbClr val="C00000"/>
                </a:solidFill>
              </a:rPr>
              <a:t>Łk</a:t>
            </a:r>
            <a:r>
              <a:rPr lang="pl-PL" sz="2800" dirty="0" smtClean="0">
                <a:solidFill>
                  <a:srgbClr val="C00000"/>
                </a:solidFill>
              </a:rPr>
              <a:t> 16)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314146" y="4307594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używania </a:t>
            </a:r>
            <a:r>
              <a:rPr lang="pl-PL" dirty="0" err="1" smtClean="0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Jeżeli nic nie mówię to wyłączam mikrofon.</a:t>
            </a:r>
          </a:p>
          <a:p>
            <a:r>
              <a:rPr lang="pl-PL" dirty="0" smtClean="0"/>
              <a:t>Postaramy się aby nagranie było dostępne – nagrywamy.</a:t>
            </a:r>
          </a:p>
          <a:p>
            <a:r>
              <a:rPr lang="pl-PL" dirty="0" smtClean="0"/>
              <a:t>Prezentacja będzie dostępna w PDF.</a:t>
            </a:r>
          </a:p>
          <a:p>
            <a:r>
              <a:rPr lang="pl-PL" dirty="0" smtClean="0"/>
              <a:t>Za tydzień, 30 marca będzie powtórka albo to samo ulepszone, w formie wykładu w ramach spotkania S.D.P – dziś robię próbę.</a:t>
            </a:r>
          </a:p>
          <a:p>
            <a:r>
              <a:rPr lang="pl-PL" dirty="0" smtClean="0"/>
              <a:t>Pytania najlepiej zadawać przez chat bo wszyscy je widzą, i są bardziej przemyślane. Ja chata nie będę śledził na bieżąca, tylko pod koniec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0913806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 flipV="1">
              <a:off x="10913806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r>
              <a:rPr lang="pl-PL" altLang="pl-PL" sz="1600" b="1" dirty="0"/>
              <a:t/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Abstrakt - działania Pana Jezusa na ziemi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0931208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10931208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1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6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Jezus a życie człowieka</a:t>
            </a:r>
            <a:endParaRPr lang="pl-PL" dirty="0"/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Wierzę w (</a:t>
            </a:r>
            <a:r>
              <a:rPr lang="mr-IN" i="1" dirty="0" smtClean="0"/>
              <a:t>…</a:t>
            </a:r>
            <a:r>
              <a:rPr lang="pl-PL" i="1" dirty="0" smtClean="0"/>
              <a:t>) Pana </a:t>
            </a:r>
            <a:r>
              <a:rPr lang="pl-PL" i="1" dirty="0"/>
              <a:t>Jezusa Chrystusa, Syna Bożego jednorodzonego, </a:t>
            </a:r>
            <a:r>
              <a:rPr lang="pl-PL" i="1" dirty="0" smtClean="0"/>
              <a:t>który z Ojca jest (1) zrodzony przed wszystkimi wiekami. (</a:t>
            </a:r>
            <a:r>
              <a:rPr lang="mr-IN" i="1" dirty="0" smtClean="0"/>
              <a:t>…</a:t>
            </a:r>
            <a:r>
              <a:rPr lang="pl-PL" i="1" dirty="0" smtClean="0"/>
              <a:t>) a przez Niego (2) wszystko się stało. </a:t>
            </a:r>
          </a:p>
          <a:p>
            <a:r>
              <a:rPr lang="pl-PL" i="1" dirty="0" smtClean="0"/>
              <a:t>On </a:t>
            </a:r>
            <a:r>
              <a:rPr lang="pl-PL" i="1" dirty="0"/>
              <a:t>to dla nas ludzi i dla naszego zbawienia </a:t>
            </a:r>
            <a:r>
              <a:rPr lang="pl-PL" i="1" dirty="0" smtClean="0"/>
              <a:t>(3) zstąpił </a:t>
            </a:r>
            <a:r>
              <a:rPr lang="pl-PL" i="1" dirty="0"/>
              <a:t>z nieba i za sprawą Ducha Świętego przyjął ciało z Maryi Dziewicy i stał się człowiekiem. </a:t>
            </a:r>
            <a:endParaRPr lang="pl-PL" i="1" dirty="0" smtClean="0"/>
          </a:p>
          <a:p>
            <a:r>
              <a:rPr lang="pl-PL" i="1" dirty="0" smtClean="0"/>
              <a:t>(4) Ukrzyżowany </a:t>
            </a:r>
            <a:r>
              <a:rPr lang="pl-PL" i="1" dirty="0"/>
              <a:t>również za nas, pod Poncjuszem Piłatem został umęczony i </a:t>
            </a:r>
            <a:r>
              <a:rPr lang="pl-PL" i="1" dirty="0" smtClean="0"/>
              <a:t>(5) pogrzebany</a:t>
            </a:r>
            <a:r>
              <a:rPr lang="pl-PL" i="1" dirty="0"/>
              <a:t>. </a:t>
            </a:r>
            <a:r>
              <a:rPr lang="pl-PL" i="1" dirty="0" smtClean="0"/>
              <a:t>(6) Zmartwychwstał </a:t>
            </a:r>
            <a:r>
              <a:rPr lang="pl-PL" i="1" dirty="0"/>
              <a:t>trzeciego dnia jak oznajmia Pismo. </a:t>
            </a:r>
            <a:endParaRPr lang="pl-PL" i="1" dirty="0" smtClean="0"/>
          </a:p>
          <a:p>
            <a:r>
              <a:rPr lang="pl-PL" i="1" dirty="0" smtClean="0"/>
              <a:t>(7) Wstąpił </a:t>
            </a:r>
            <a:r>
              <a:rPr lang="pl-PL" i="1" dirty="0"/>
              <a:t>do nieba; </a:t>
            </a:r>
            <a:r>
              <a:rPr lang="pl-PL" i="1" dirty="0" smtClean="0"/>
              <a:t>siedzi </a:t>
            </a:r>
            <a:r>
              <a:rPr lang="pl-PL" i="1" dirty="0"/>
              <a:t>po prawicy Ojca. I </a:t>
            </a:r>
            <a:r>
              <a:rPr lang="pl-PL" i="1" dirty="0" smtClean="0"/>
              <a:t>(8) powtórnie </a:t>
            </a:r>
            <a:r>
              <a:rPr lang="pl-PL" i="1" dirty="0"/>
              <a:t>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 smtClean="0">
                <a:latin typeface="Arial" charset="0"/>
              </a:rPr>
              <a:t>7</a:t>
            </a:r>
            <a:endParaRPr lang="pl-PL" sz="1200" b="1" dirty="0">
              <a:latin typeface="Arial" charset="0"/>
            </a:endParaRP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029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Jezus a życie człowieka</a:t>
            </a:r>
            <a:endParaRPr lang="pl-PL" dirty="0"/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119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</a:t>
            </a:r>
            <a:r>
              <a:rPr lang="pl-PL" dirty="0" smtClean="0"/>
              <a:t>#3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Słowo prawdy: Szeroka droga, która prowadzi na zatracenie.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798276" y="4589463"/>
            <a:ext cx="7549173" cy="1500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 smtClean="0"/>
              <a:t>Wchodźcie przez ciasną bramę. </a:t>
            </a:r>
          </a:p>
          <a:p>
            <a:pPr algn="l"/>
            <a:r>
              <a:rPr lang="pl-PL" dirty="0" smtClean="0"/>
              <a:t>	Bo szeroka jest brama i przestronna ta droga, która prowadzi do zguby, </a:t>
            </a:r>
            <a:br>
              <a:rPr lang="pl-PL" dirty="0" smtClean="0"/>
            </a:br>
            <a:r>
              <a:rPr lang="pl-PL" dirty="0" smtClean="0"/>
              <a:t>		a wielu jest takich, którzy przez nią wchodzą.</a:t>
            </a:r>
          </a:p>
          <a:p>
            <a:pPr algn="l"/>
            <a:r>
              <a:rPr lang="pl-PL" dirty="0" smtClean="0"/>
              <a:t>	Jakże ciasna jest brama i wąska droga, która prowadzi do życia, </a:t>
            </a:r>
            <a:br>
              <a:rPr lang="pl-PL" dirty="0" smtClean="0"/>
            </a:br>
            <a:r>
              <a:rPr lang="pl-PL" dirty="0" smtClean="0"/>
              <a:t>		a mało jest takich, którzy ją znajdują!</a:t>
            </a:r>
          </a:p>
          <a:p>
            <a:pPr algn="l"/>
            <a:r>
              <a:rPr lang="pl-PL" dirty="0" smtClean="0"/>
              <a:t>						(Mt 7:13-14)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Nadzieja uczniów Jezusa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</a:t>
            </a:r>
            <a:r>
              <a:rPr lang="pl-PL" sz="3200" i="1" dirty="0" smtClean="0"/>
              <a:t>: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Kto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i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b="1" i="1" u="sng" dirty="0" smtClean="0"/>
              <a:t>ma</a:t>
            </a:r>
            <a:r>
              <a:rPr lang="pl-PL" sz="3200" i="1" dirty="0" smtClean="0"/>
              <a:t> </a:t>
            </a:r>
            <a:r>
              <a:rPr lang="pl-PL" sz="3200" i="1" dirty="0"/>
              <a:t>życie wieczne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i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lecz </a:t>
            </a:r>
            <a:r>
              <a:rPr lang="pl-PL" sz="3200" i="1" dirty="0"/>
              <a:t>ze śmierci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</a:t>
            </a:r>
            <a:r>
              <a:rPr lang="pl-PL" sz="3200" i="1" dirty="0" smtClean="0"/>
              <a:t>.</a:t>
            </a:r>
          </a:p>
          <a:p>
            <a:pPr marL="0" indent="0" algn="r">
              <a:buNone/>
            </a:pPr>
            <a:r>
              <a:rPr lang="pl-PL" sz="3200" i="1" dirty="0" smtClean="0"/>
              <a:t>(Ewangelia Jana 5: 24 </a:t>
            </a:r>
            <a:r>
              <a:rPr lang="pl-PL" sz="3200" i="1" dirty="0" err="1" smtClean="0"/>
              <a:t>bt</a:t>
            </a:r>
            <a:r>
              <a:rPr lang="pl-PL" sz="3200" i="1" dirty="0" smtClean="0"/>
              <a:t>)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206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Zmartwychwstanie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</a:t>
            </a:r>
            <a:r>
              <a:rPr lang="pl-PL" sz="2400" i="1" dirty="0" smtClean="0">
                <a:solidFill>
                  <a:srgbClr val="C00000"/>
                </a:solidFill>
              </a:rPr>
              <a:t>księdze życia</a:t>
            </a:r>
            <a:r>
              <a:rPr lang="pl-PL" sz="2400" i="1" dirty="0">
                <a:solidFill>
                  <a:srgbClr val="C00000"/>
                </a:solidFill>
              </a:rPr>
              <a:t>, został wrzucony </a:t>
            </a:r>
            <a:r>
              <a:rPr lang="pl-PL" sz="2400" i="1" dirty="0" smtClean="0">
                <a:solidFill>
                  <a:srgbClr val="C00000"/>
                </a:solidFill>
              </a:rPr>
              <a:t/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do </a:t>
            </a:r>
            <a:r>
              <a:rPr lang="pl-PL" sz="2400" i="1" dirty="0">
                <a:solidFill>
                  <a:srgbClr val="C00000"/>
                </a:solidFill>
              </a:rPr>
              <a:t>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A co o tym mówią religie teistyczne?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Analizowane systemy religijne:</a:t>
            </a:r>
            <a:endParaRPr lang="pl-PL" sz="2400" b="1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</a:t>
            </a:r>
            <a:r>
              <a:rPr lang="pl-PL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Rzymski katolicyzm</a:t>
            </a:r>
            <a:endParaRPr lang="pl-PL" sz="2400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 smtClean="0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obraz Memlinga pokazuje prawdę?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A inne religie? Systemy panteistyczne coś kręcą!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Analizowane systemy religijne:</a:t>
            </a:r>
            <a:endParaRPr lang="pl-PL" sz="2400" b="1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zapewne z tej przyczyny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zrodziliśmy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się bez wprawy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pomrzemy bez rutyny. </a:t>
            </a:r>
            <a:endParaRPr lang="pl-PL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</a:t>
            </a:r>
            <a:r>
              <a:rPr lang="pl-PL" altLang="x-none" sz="2000" i="1" dirty="0" smtClean="0">
                <a:solidFill>
                  <a:schemeClr val="accent2">
                    <a:lumMod val="50000"/>
                  </a:schemeClr>
                </a:solidFill>
              </a:rPr>
              <a:t>Szymborska)</a:t>
            </a:r>
            <a:endParaRPr lang="pl-PL" altLang="x-none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 smtClean="0">
                <a:solidFill>
                  <a:srgbClr val="C00000"/>
                </a:solidFill>
              </a:rPr>
              <a:t>Postanowiono</a:t>
            </a:r>
            <a:r>
              <a:rPr lang="pl-PL" sz="2400" i="1" dirty="0">
                <a:solidFill>
                  <a:srgbClr val="C00000"/>
                </a:solidFill>
              </a:rPr>
              <a:t>, że człowiek raz umiera, a potem czeka go </a:t>
            </a:r>
            <a:r>
              <a:rPr lang="pl-PL" sz="2400" i="1" dirty="0" smtClean="0">
                <a:solidFill>
                  <a:srgbClr val="C00000"/>
                </a:solidFill>
              </a:rPr>
              <a:t>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 smtClean="0">
                <a:solidFill>
                  <a:srgbClr val="C00000"/>
                </a:solidFill>
              </a:rPr>
              <a:t>(</a:t>
            </a:r>
            <a:r>
              <a:rPr lang="pl-PL" sz="2000" i="1" dirty="0" err="1" smtClean="0">
                <a:solidFill>
                  <a:srgbClr val="C00000"/>
                </a:solidFill>
              </a:rPr>
              <a:t>Heb</a:t>
            </a:r>
            <a:r>
              <a:rPr lang="pl-PL" sz="2000" i="1" dirty="0" smtClean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Przypomnienie:</a:t>
            </a:r>
            <a:br>
              <a:rPr lang="pl-PL" altLang="pl-PL" dirty="0" smtClean="0"/>
            </a:br>
            <a:r>
              <a:rPr lang="pl-PL" altLang="pl-PL" dirty="0" smtClean="0"/>
              <a:t>Szeroka droga, która </a:t>
            </a:r>
            <a:r>
              <a:rPr lang="pl-PL" altLang="pl-PL" dirty="0" smtClean="0"/>
              <a:t>na </a:t>
            </a:r>
            <a:r>
              <a:rPr lang="pl-PL" altLang="pl-PL" dirty="0" smtClean="0"/>
              <a:t>zatracenie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Kościół, Ciało Chrystusa</a:t>
            </a:r>
            <a:endParaRPr lang="pl-PL" altLang="pl-PL" sz="11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Gotowość do obrony naszej nadziei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0257"/>
            <a:ext cx="10515600" cy="4319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i="1" u="sng" dirty="0"/>
              <a:t>Pana Boga uświęcajcie w swoich sercach </a:t>
            </a:r>
            <a:r>
              <a:rPr lang="pl-PL" sz="3200" i="1" dirty="0"/>
              <a:t/>
            </a:r>
            <a:br>
              <a:rPr lang="pl-PL" sz="3200" i="1" dirty="0"/>
            </a:br>
            <a:r>
              <a:rPr lang="pl-PL" sz="3200" i="1" dirty="0"/>
              <a:t>	i </a:t>
            </a:r>
            <a:r>
              <a:rPr lang="pl-PL" sz="3200" i="1" u="sng" dirty="0"/>
              <a:t>bądźcie zawsze gotowi do obrony</a:t>
            </a:r>
            <a:r>
              <a:rPr lang="pl-PL" sz="3200" i="1" dirty="0"/>
              <a:t> </a:t>
            </a:r>
            <a:r>
              <a:rPr lang="pl-PL" sz="2400" i="1" dirty="0"/>
              <a:t>(απ</a:t>
            </a:r>
            <a:r>
              <a:rPr lang="pl-PL" sz="2400" i="1" dirty="0" err="1"/>
              <a:t>ολογι</a:t>
            </a:r>
            <a:r>
              <a:rPr lang="pl-PL" sz="2400" i="1" dirty="0"/>
              <a:t>α</a:t>
            </a:r>
            <a:r>
              <a:rPr lang="pl-PL" sz="2400" i="1" dirty="0" err="1"/>
              <a:t>ν</a:t>
            </a:r>
            <a:r>
              <a:rPr lang="pl-PL" sz="2400" i="1" dirty="0"/>
              <a:t> - </a:t>
            </a:r>
            <a:r>
              <a:rPr lang="pl-PL" sz="2400" i="1" dirty="0" err="1"/>
              <a:t>apologian</a:t>
            </a:r>
            <a:r>
              <a:rPr lang="pl-PL" sz="2400" i="1" dirty="0"/>
              <a:t>) </a:t>
            </a:r>
            <a:r>
              <a:rPr lang="pl-PL" sz="3200" i="1" dirty="0"/>
              <a:t/>
            </a:r>
            <a:br>
              <a:rPr lang="pl-PL" sz="3200" i="1" dirty="0"/>
            </a:br>
            <a:r>
              <a:rPr lang="pl-PL" sz="3200" i="1" dirty="0"/>
              <a:t>		przed każdym, kto żądałby od was </a:t>
            </a:r>
            <a:br>
              <a:rPr lang="pl-PL" sz="3200" i="1" dirty="0"/>
            </a:br>
            <a:r>
              <a:rPr lang="pl-PL" sz="3200" i="1" dirty="0"/>
              <a:t>			wyjaśnienia nadziei, która jest w was</a:t>
            </a:r>
            <a:r>
              <a:rPr lang="pl-PL" sz="3200" i="1" dirty="0" smtClean="0"/>
              <a:t>,</a:t>
            </a:r>
          </a:p>
          <a:p>
            <a:pPr marL="0" indent="0">
              <a:buNone/>
            </a:pPr>
            <a:r>
              <a:rPr lang="pl-PL" sz="3200" i="1" dirty="0" smtClean="0"/>
              <a:t>ale </a:t>
            </a:r>
            <a:r>
              <a:rPr lang="pl-PL" sz="3200" i="1" dirty="0"/>
              <a:t>czyńcie to z łagodnością </a:t>
            </a:r>
            <a:br>
              <a:rPr lang="pl-PL" sz="3200" i="1" dirty="0"/>
            </a:br>
            <a:r>
              <a:rPr lang="pl-PL" sz="3200" i="1" dirty="0"/>
              <a:t>	i bojaźnią, </a:t>
            </a:r>
            <a:br>
              <a:rPr lang="pl-PL" sz="3200" i="1" dirty="0"/>
            </a:br>
            <a:r>
              <a:rPr lang="pl-PL" sz="3200" i="1" dirty="0"/>
              <a:t>		mając sumienie czyste</a:t>
            </a:r>
            <a:r>
              <a:rPr lang="pl-PL" sz="3200" i="1" dirty="0" smtClean="0"/>
              <a:t>.</a:t>
            </a:r>
            <a:endParaRPr lang="pl-PL" sz="3200" i="1" dirty="0"/>
          </a:p>
          <a:p>
            <a:pPr marL="0" indent="0" algn="r">
              <a:buNone/>
            </a:pPr>
            <a:r>
              <a:rPr lang="pl-PL" sz="2400" i="1" dirty="0"/>
              <a:t>(</a:t>
            </a:r>
            <a:r>
              <a:rPr lang="pl-PL" sz="2400" i="1" dirty="0" smtClean="0"/>
              <a:t>1 List Piotra </a:t>
            </a:r>
            <a:r>
              <a:rPr lang="pl-PL" sz="2400" i="1" dirty="0"/>
              <a:t>3:15 </a:t>
            </a:r>
            <a:r>
              <a:rPr lang="pl-PL" sz="2400" i="1" dirty="0" err="1"/>
              <a:t>tr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3" y="344257"/>
            <a:ext cx="6853990" cy="6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</a:t>
            </a:r>
            <a:r>
              <a:rPr lang="pl-PL" dirty="0" smtClean="0"/>
              <a:t>#4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Dobra Nowina o przyszłości ucznia Jezusa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 smtClean="0"/>
              <a:t>Ręczę i zapewniam, kto słucha mego Słowa </a:t>
            </a:r>
            <a:br>
              <a:rPr lang="pl-PL" i="1" dirty="0" smtClean="0"/>
            </a:br>
            <a:r>
              <a:rPr lang="pl-PL" i="1" dirty="0" smtClean="0"/>
              <a:t>	i wierzy Temu, który Mnie posłał, </a:t>
            </a:r>
            <a:br>
              <a:rPr lang="pl-PL" i="1" dirty="0" smtClean="0"/>
            </a:br>
            <a:r>
              <a:rPr lang="pl-PL" i="1" dirty="0" smtClean="0"/>
              <a:t>ma życie wieczne </a:t>
            </a:r>
            <a:br>
              <a:rPr lang="pl-PL" i="1" dirty="0" smtClean="0"/>
            </a:br>
            <a:r>
              <a:rPr lang="pl-PL" i="1" dirty="0" smtClean="0"/>
              <a:t>	i nie czeka go sąd, </a:t>
            </a:r>
            <a:br>
              <a:rPr lang="pl-PL" i="1" dirty="0" smtClean="0"/>
            </a:br>
            <a:r>
              <a:rPr lang="pl-PL" i="1" dirty="0" smtClean="0"/>
              <a:t>		ale przeszedł ze śmierci do życia.</a:t>
            </a:r>
          </a:p>
          <a:p>
            <a:pPr algn="l"/>
            <a:r>
              <a:rPr lang="pl-PL" sz="1800" dirty="0"/>
              <a:t>	</a:t>
            </a:r>
            <a:r>
              <a:rPr lang="pl-PL" sz="1800" dirty="0" smtClean="0"/>
              <a:t>				</a:t>
            </a:r>
            <a:r>
              <a:rPr lang="pl-PL" sz="1800" i="1" dirty="0" smtClean="0"/>
              <a:t>(</a:t>
            </a:r>
            <a:r>
              <a:rPr lang="de-DE" sz="1800" i="1" dirty="0" smtClean="0"/>
              <a:t>J 5:24 </a:t>
            </a:r>
            <a:r>
              <a:rPr lang="de-DE" sz="1800" i="1" dirty="0" err="1" smtClean="0"/>
              <a:t>eib</a:t>
            </a:r>
            <a:r>
              <a:rPr lang="de-DE" sz="1800" i="1" dirty="0" smtClean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</a:t>
            </a:r>
            <a:r>
              <a:rPr lang="pl-PL" i="1" dirty="0"/>
              <a:t>Łonie Abrahama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dirty="0"/>
              <a:t>#2. W ciele </a:t>
            </a:r>
            <a:r>
              <a:rPr lang="pl-PL" dirty="0" smtClean="0"/>
              <a:t>(ale nowym) </a:t>
            </a:r>
            <a:r>
              <a:rPr lang="pl-PL" dirty="0"/>
              <a:t>zmartwychwstanę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 z innymi świętymi będę n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Jezusem przyjdę na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ziemię</a:t>
            </a:r>
            <a:endParaRPr lang="pl-PL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28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Zobaczę jak ziemi przemija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 w których planuję brać udział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#1. Gen3:19, </a:t>
            </a:r>
            <a:r>
              <a:rPr lang="pl-PL" dirty="0" err="1" smtClean="0"/>
              <a:t>Łk</a:t>
            </a:r>
            <a:r>
              <a:rPr lang="pl-PL" dirty="0" smtClean="0"/>
              <a:t> 16:19, Hi 17:11-19, </a:t>
            </a:r>
            <a:r>
              <a:rPr lang="pl-PL" dirty="0" err="1" smtClean="0"/>
              <a:t>Heb</a:t>
            </a:r>
            <a:r>
              <a:rPr lang="pl-PL" dirty="0" smtClean="0"/>
              <a:t> 9:27, 1Tes4:15, Dn12:2</a:t>
            </a:r>
          </a:p>
          <a:p>
            <a:pPr marL="0" indent="0">
              <a:buNone/>
            </a:pPr>
            <a:r>
              <a:rPr lang="pl-PL" dirty="0" smtClean="0"/>
              <a:t>#2. </a:t>
            </a:r>
            <a:r>
              <a:rPr lang="it-IT" dirty="0" smtClean="0"/>
              <a:t>1Tes4:13, 1Kor15:51, Fil 3:20</a:t>
            </a:r>
          </a:p>
          <a:p>
            <a:pPr marL="0" indent="0">
              <a:buNone/>
            </a:pPr>
            <a:r>
              <a:rPr lang="it-IT" dirty="0" smtClean="0"/>
              <a:t>#3. </a:t>
            </a:r>
            <a:r>
              <a:rPr lang="pl-PL" dirty="0" err="1" smtClean="0"/>
              <a:t>Rz</a:t>
            </a:r>
            <a:r>
              <a:rPr lang="pl-PL" dirty="0" smtClean="0"/>
              <a:t> 14:10, 12, </a:t>
            </a:r>
            <a:r>
              <a:rPr lang="pl-PL" dirty="0" err="1" smtClean="0"/>
              <a:t>Łk</a:t>
            </a:r>
            <a:r>
              <a:rPr lang="pl-PL" dirty="0" smtClean="0"/>
              <a:t> </a:t>
            </a:r>
            <a:r>
              <a:rPr lang="pl-PL" dirty="0" smtClean="0"/>
              <a:t>19:12,</a:t>
            </a:r>
            <a:r>
              <a:rPr lang="pl-PL" dirty="0" smtClean="0"/>
              <a:t> Mt 25:14, 2Kor5:10, </a:t>
            </a:r>
            <a:r>
              <a:rPr lang="pl-PL" dirty="0" smtClean="0"/>
              <a:t>1Kor3:8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#4. </a:t>
            </a:r>
            <a:r>
              <a:rPr lang="cs-CZ" dirty="0" smtClean="0"/>
              <a:t>Ap19:1,7,9</a:t>
            </a:r>
            <a:r>
              <a:rPr lang="cs-CZ" dirty="0" smtClean="0"/>
              <a:t>, </a:t>
            </a:r>
            <a:r>
              <a:rPr lang="cs-CZ" dirty="0" err="1" smtClean="0"/>
              <a:t>Mt</a:t>
            </a:r>
            <a:r>
              <a:rPr lang="cs-CZ" dirty="0" smtClean="0"/>
              <a:t> 25:1, J14:1-3</a:t>
            </a:r>
          </a:p>
          <a:p>
            <a:pPr marL="0" indent="0">
              <a:buNone/>
            </a:pPr>
            <a:r>
              <a:rPr lang="cs-CZ" dirty="0" smtClean="0"/>
              <a:t>#5. </a:t>
            </a:r>
            <a:r>
              <a:rPr lang="fi-FI" dirty="0" err="1" smtClean="0"/>
              <a:t>Jud</a:t>
            </a:r>
            <a:r>
              <a:rPr lang="fi-FI" dirty="0" smtClean="0"/>
              <a:t> 14, Ap19:1, 14 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#6. </a:t>
            </a:r>
            <a:r>
              <a:rPr lang="pl-PL" dirty="0" smtClean="0"/>
              <a:t>Ap20:6, </a:t>
            </a:r>
            <a:r>
              <a:rPr lang="pl-PL" dirty="0" smtClean="0"/>
              <a:t>Łk19:12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#7. </a:t>
            </a:r>
            <a:r>
              <a:rPr lang="cs-CZ" dirty="0" smtClean="0"/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Przypomnienie:</a:t>
            </a:r>
            <a:br>
              <a:rPr lang="pl-PL" altLang="pl-PL" dirty="0" smtClean="0"/>
            </a:br>
            <a:r>
              <a:rPr lang="pl-PL" altLang="pl-PL" dirty="0" smtClean="0"/>
              <a:t>Szeroka droga, która prowadzi na zatracenie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#0. Wąska ścieżka prowadzi poprzez nowe narodzenie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</a:t>
            </a:r>
            <a:r>
              <a:rPr lang="pl-PL" altLang="x-none" sz="2000" dirty="0" smtClean="0">
                <a:solidFill>
                  <a:srgbClr val="FF0000"/>
                </a:solidFill>
              </a:rPr>
              <a:t>Ef1:13)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Nas </a:t>
            </a:r>
            <a:r>
              <a:rPr lang="pl-PL" altLang="x-none" sz="2000" dirty="0">
                <a:solidFill>
                  <a:srgbClr val="FF0000"/>
                </a:solidFill>
              </a:rPr>
              <a:t>umarłych na wskutek grzechu Bóg ożywił </a:t>
            </a:r>
            <a:r>
              <a:rPr lang="mr-IN" altLang="x-none" sz="2000" dirty="0" smtClean="0">
                <a:solidFill>
                  <a:srgbClr val="FF0000"/>
                </a:solidFill>
              </a:rPr>
              <a:t>…</a:t>
            </a:r>
            <a:endParaRPr lang="pl-PL" altLang="x-none" sz="2000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(</a:t>
            </a:r>
            <a:r>
              <a:rPr lang="pl-PL" altLang="x-none" sz="2000" dirty="0">
                <a:solidFill>
                  <a:srgbClr val="FF0000"/>
                </a:solidFill>
              </a:rPr>
              <a:t>Ef </a:t>
            </a:r>
            <a:r>
              <a:rPr lang="pl-PL" altLang="x-none" sz="2000" dirty="0" smtClean="0">
                <a:solidFill>
                  <a:srgbClr val="FF0000"/>
                </a:solidFill>
              </a:rPr>
              <a:t>2:1n)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 smtClean="0">
                <a:solidFill>
                  <a:srgbClr val="FF0000"/>
                </a:solidFill>
              </a:rPr>
            </a:br>
            <a:r>
              <a:rPr lang="pl-PL" altLang="x-none" sz="2000" dirty="0" smtClean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(J3:3)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#0. Wąska ścieżka prowadzi poprzez nowe narodzenie</a:t>
            </a:r>
            <a:br>
              <a:rPr lang="pl-PL" altLang="pl-PL" dirty="0" smtClean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Ef 1:13 </a:t>
            </a:r>
            <a:r>
              <a:rPr lang="mr-IN" dirty="0"/>
              <a:t>–</a:t>
            </a:r>
            <a:r>
              <a:rPr lang="pl-PL" dirty="0"/>
              <a:t> usłyszeli, uwierzyli, </a:t>
            </a:r>
            <a:r>
              <a:rPr lang="pl-PL" dirty="0" smtClean="0"/>
              <a:t>zapieczętował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1:13n – algorytm nawrócenia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i="0" baseline="30000" dirty="0" smtClean="0"/>
              <a:t>(</a:t>
            </a:r>
            <a:r>
              <a:rPr lang="pl-PL" i="0" baseline="30000" dirty="0"/>
              <a:t>13)</a:t>
            </a:r>
            <a:r>
              <a:rPr lang="pl-PL" i="0" dirty="0"/>
              <a:t> W N</a:t>
            </a:r>
            <a:r>
              <a:rPr lang="pl-PL" i="0" dirty="0" smtClean="0"/>
              <a:t>im [ w Chrystusie ] </a:t>
            </a:r>
            <a:r>
              <a:rPr lang="pl-PL" i="0" dirty="0"/>
              <a:t>i wy </a:t>
            </a:r>
            <a:r>
              <a:rPr lang="pl-PL" dirty="0"/>
              <a:t>położyliście nadzieję</a:t>
            </a:r>
            <a:r>
              <a:rPr lang="pl-PL" i="0" dirty="0"/>
              <a:t>, kiedy usłyszeliście słowo prawdy, ewangelię waszego zbawienia, w nim też, gdy uwierzyliście, zostaliście zapieczętowani obiecanym Duchem </a:t>
            </a:r>
            <a:r>
              <a:rPr lang="pl-PL" i="0" dirty="0" smtClean="0"/>
              <a:t>Świętym</a:t>
            </a:r>
            <a:r>
              <a:rPr lang="pl-PL" i="0" dirty="0"/>
              <a:t> </a:t>
            </a:r>
            <a:r>
              <a:rPr lang="pl-PL" i="0" baseline="30000" dirty="0"/>
              <a:t>(14)</a:t>
            </a:r>
            <a:r>
              <a:rPr lang="pl-PL" i="0" dirty="0"/>
              <a:t> </a:t>
            </a:r>
            <a:r>
              <a:rPr lang="pl-PL" i="0" dirty="0" smtClean="0"/>
              <a:t>który </a:t>
            </a:r>
            <a:r>
              <a:rPr lang="pl-PL" i="0" dirty="0"/>
              <a:t>jest zadatkiem naszego dziedzictwa, aż nastąpi odkupienie nabytej własności, dla uwielbienia jego chwały</a:t>
            </a:r>
            <a:r>
              <a:rPr lang="pl-PL" i="0" dirty="0" smtClean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Wydarzenia: </a:t>
            </a:r>
            <a:r>
              <a:rPr lang="pl-PL" baseline="30000" dirty="0" smtClean="0"/>
              <a:t>(1) </a:t>
            </a:r>
            <a:r>
              <a:rPr lang="pl-PL" dirty="0" smtClean="0"/>
              <a:t>obietnica Ducha, </a:t>
            </a:r>
            <a:r>
              <a:rPr lang="pl-PL" baseline="30000" dirty="0" smtClean="0"/>
              <a:t>(2) </a:t>
            </a:r>
            <a:r>
              <a:rPr lang="pl-PL" dirty="0" smtClean="0"/>
              <a:t>nabycie własności, </a:t>
            </a:r>
            <a:r>
              <a:rPr lang="pl-PL" baseline="30000" dirty="0" smtClean="0"/>
              <a:t>(3) </a:t>
            </a:r>
            <a:r>
              <a:rPr lang="pl-PL" dirty="0" smtClean="0"/>
              <a:t>usłyszenie słowa prawdy i dobrej nowiny, </a:t>
            </a:r>
            <a:r>
              <a:rPr lang="pl-PL" baseline="30000" dirty="0" smtClean="0"/>
              <a:t>(4) </a:t>
            </a:r>
            <a:r>
              <a:rPr lang="pl-PL" dirty="0" smtClean="0"/>
              <a:t>uwierzenie, </a:t>
            </a:r>
            <a:r>
              <a:rPr lang="pl-PL" baseline="30000" dirty="0" smtClean="0"/>
              <a:t>(5) </a:t>
            </a:r>
            <a:r>
              <a:rPr lang="pl-PL" dirty="0" smtClean="0"/>
              <a:t>położenie nadziei, </a:t>
            </a:r>
            <a:r>
              <a:rPr lang="pl-PL" baseline="30000" dirty="0" smtClean="0"/>
              <a:t>(6) </a:t>
            </a:r>
            <a:r>
              <a:rPr lang="pl-PL" dirty="0" smtClean="0"/>
              <a:t>zbawienie, </a:t>
            </a:r>
            <a:r>
              <a:rPr lang="pl-PL" baseline="30000" dirty="0" smtClean="0"/>
              <a:t>(7) </a:t>
            </a:r>
            <a:r>
              <a:rPr lang="pl-PL" dirty="0" smtClean="0"/>
              <a:t>zapieczętowanie Duchem, </a:t>
            </a:r>
            <a:r>
              <a:rPr lang="pl-PL" baseline="30000" dirty="0" smtClean="0"/>
              <a:t>(8) </a:t>
            </a:r>
            <a:r>
              <a:rPr lang="pl-PL" dirty="0" smtClean="0"/>
              <a:t>zadatkowanie dziedzictwa,</a:t>
            </a:r>
            <a:r>
              <a:rPr lang="pl-PL" baseline="30000" dirty="0" smtClean="0"/>
              <a:t> (9)</a:t>
            </a:r>
            <a:r>
              <a:rPr lang="pl-PL" dirty="0" smtClean="0"/>
              <a:t> odkupienie,</a:t>
            </a:r>
            <a:r>
              <a:rPr lang="pl-PL" baseline="30000" dirty="0"/>
              <a:t> (</a:t>
            </a:r>
            <a:r>
              <a:rPr lang="pl-PL" baseline="30000" dirty="0" smtClean="0"/>
              <a:t>10)</a:t>
            </a:r>
            <a:r>
              <a:rPr lang="pl-PL" dirty="0" smtClean="0"/>
              <a:t> objęcie dziedzictwa, </a:t>
            </a:r>
            <a:r>
              <a:rPr lang="pl-PL" baseline="30000" dirty="0"/>
              <a:t>(</a:t>
            </a:r>
            <a:r>
              <a:rPr lang="pl-PL" baseline="30000" dirty="0" smtClean="0"/>
              <a:t>12) </a:t>
            </a:r>
            <a:r>
              <a:rPr lang="pl-PL" dirty="0" smtClean="0"/>
              <a:t>uwielbienie chwały Boga.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2:1-5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i="0" baseline="30000" dirty="0" smtClean="0"/>
              <a:t>(1)</a:t>
            </a:r>
            <a:r>
              <a:rPr lang="pl-PL" i="0" dirty="0" smtClean="0"/>
              <a:t> I was </a:t>
            </a:r>
            <a:r>
              <a:rPr lang="pl-PL" b="1" u="sng" dirty="0" smtClean="0"/>
              <a:t>ożywił</a:t>
            </a:r>
            <a:r>
              <a:rPr lang="pl-PL" i="0" dirty="0" smtClean="0"/>
              <a:t>, którzy byliście umarli w upadkach i w grzechach; </a:t>
            </a:r>
            <a:r>
              <a:rPr lang="pl-PL" i="0" baseline="30000" dirty="0" smtClean="0"/>
              <a:t>(2)</a:t>
            </a:r>
            <a:r>
              <a:rPr lang="pl-PL" i="0" dirty="0" smtClean="0"/>
              <a:t> W których niegdyś postępowaliście według zwyczaju tego świata </a:t>
            </a:r>
            <a:r>
              <a:rPr lang="pl-PL" dirty="0" smtClean="0"/>
              <a:t>i</a:t>
            </a:r>
            <a:r>
              <a:rPr lang="pl-PL" i="0" dirty="0" smtClean="0"/>
              <a:t> według władcy, który rządzi w powietrzu, ducha, który teraz działa w synach nieposłuszeństwa. </a:t>
            </a:r>
            <a:r>
              <a:rPr lang="pl-PL" i="0" baseline="30000" dirty="0" smtClean="0"/>
              <a:t>(3)</a:t>
            </a:r>
            <a:r>
              <a:rPr lang="pl-PL" i="0" dirty="0" smtClean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i="0" baseline="30000" dirty="0" smtClean="0"/>
              <a:t>(4)</a:t>
            </a:r>
            <a:r>
              <a:rPr lang="pl-PL" i="0" dirty="0" smtClean="0"/>
              <a:t> Lecz Bóg, który jest bogaty w miłosierdzie, z powodu swojej wielkiej miłości, którą nas umiłował; </a:t>
            </a:r>
            <a:r>
              <a:rPr lang="pl-PL" i="0" baseline="30000" dirty="0" smtClean="0"/>
              <a:t>(5)</a:t>
            </a:r>
            <a:r>
              <a:rPr lang="pl-PL" i="0" dirty="0" smtClean="0"/>
              <a:t> I </a:t>
            </a:r>
            <a:r>
              <a:rPr lang="pl-PL" dirty="0" smtClean="0"/>
              <a:t>to wtedy</a:t>
            </a:r>
            <a:r>
              <a:rPr lang="pl-PL" i="0" dirty="0" smtClean="0"/>
              <a:t>, gdy byliśmy umarli w grzechach, </a:t>
            </a:r>
            <a:r>
              <a:rPr lang="pl-PL" b="1" i="0" u="sng" dirty="0" smtClean="0"/>
              <a:t>ożywił</a:t>
            </a:r>
            <a:r>
              <a:rPr lang="pl-PL" i="0" dirty="0" smtClean="0"/>
              <a:t> nas razem z Chrystusem, </a:t>
            </a:r>
            <a:r>
              <a:rPr lang="pl-PL" dirty="0" smtClean="0"/>
              <a:t>gdyż</a:t>
            </a:r>
            <a:r>
              <a:rPr lang="pl-PL" i="0" dirty="0" smtClean="0"/>
              <a:t> łaską jesteście zbawieni.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Spójność wypowiedzi Pawła z zapewnienie Pana Jezusa z J5:24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</a:t>
            </a:r>
            <a:r>
              <a:rPr lang="pl-PL" dirty="0" smtClean="0"/>
              <a:t>Czas, historia i </a:t>
            </a:r>
            <a:r>
              <a:rPr lang="pl-PL" dirty="0" err="1" smtClean="0"/>
              <a:t>metahistoria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pl-PL" dirty="0" smtClean="0"/>
              <a:t>Nadzieja – czyli wiara odnośnie przyszłości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#3. </a:t>
            </a:r>
            <a:r>
              <a:rPr lang="pl-PL" dirty="0" smtClean="0"/>
              <a:t>Słowo </a:t>
            </a:r>
            <a:r>
              <a:rPr lang="pl-PL" dirty="0"/>
              <a:t>prawdy: Szeroka droga i wydarzenia na niej</a:t>
            </a:r>
          </a:p>
          <a:p>
            <a:pPr marL="0" indent="0">
              <a:buNone/>
            </a:pPr>
            <a:r>
              <a:rPr lang="pl-PL" dirty="0" smtClean="0"/>
              <a:t>#</a:t>
            </a:r>
            <a:r>
              <a:rPr lang="pl-PL" dirty="0" smtClean="0"/>
              <a:t>4.</a:t>
            </a:r>
            <a:r>
              <a:rPr lang="pl-PL" dirty="0" smtClean="0"/>
              <a:t> </a:t>
            </a:r>
            <a:r>
              <a:rPr lang="pl-PL" dirty="0"/>
              <a:t>Dobra Nowina: Wydarzenia w życiu ucznia Jezusa</a:t>
            </a:r>
          </a:p>
          <a:p>
            <a:pPr marL="0" indent="0">
              <a:buNone/>
            </a:pPr>
            <a:r>
              <a:rPr lang="pl-PL" dirty="0" smtClean="0"/>
              <a:t>#5. Czas na pytania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2:5-7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i="0" baseline="30000" dirty="0" smtClean="0"/>
              <a:t>(</a:t>
            </a:r>
            <a:r>
              <a:rPr lang="pl-PL" i="0" baseline="30000" dirty="0"/>
              <a:t>5)</a:t>
            </a:r>
            <a:r>
              <a:rPr lang="pl-PL" i="0" dirty="0"/>
              <a:t> I </a:t>
            </a:r>
            <a:r>
              <a:rPr lang="pl-PL" dirty="0"/>
              <a:t>to wtedy</a:t>
            </a:r>
            <a:r>
              <a:rPr lang="pl-PL" i="0" dirty="0"/>
              <a:t>, gdy byliśmy umarli w grzechach, ożywił nas razem z Chrystusem, </a:t>
            </a:r>
            <a:r>
              <a:rPr lang="pl-PL" dirty="0"/>
              <a:t>gdyż</a:t>
            </a:r>
            <a:r>
              <a:rPr lang="pl-PL" i="0" dirty="0"/>
              <a:t> łaską jesteście zbawieni; </a:t>
            </a:r>
            <a:r>
              <a:rPr lang="pl-PL" i="0" baseline="30000" dirty="0"/>
              <a:t>(6)</a:t>
            </a:r>
            <a:r>
              <a:rPr lang="pl-PL" i="0" dirty="0"/>
              <a:t> I razem z nim wskrzesił, i razem z nim posadził w </a:t>
            </a:r>
            <a:r>
              <a:rPr lang="pl-PL" dirty="0"/>
              <a:t>miejscach</a:t>
            </a:r>
            <a:r>
              <a:rPr lang="pl-PL" i="0" dirty="0"/>
              <a:t> niebiańskich w Chrystusie Jezusie; </a:t>
            </a:r>
            <a:r>
              <a:rPr lang="pl-PL" i="0" baseline="30000" dirty="0"/>
              <a:t>(7)</a:t>
            </a:r>
            <a:r>
              <a:rPr lang="pl-PL" i="0" dirty="0"/>
              <a:t> Aby okazać w przyszłych wiekach przemożne bogactwo </a:t>
            </a:r>
            <a:r>
              <a:rPr lang="pl-PL" dirty="0"/>
              <a:t>swojej</a:t>
            </a:r>
            <a:r>
              <a:rPr lang="pl-PL" i="0" dirty="0"/>
              <a:t> łaski przez swoją dobroć względem nas w Chrystusie Jezusie.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i="0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według władcy, który rządzi w powietrzu, ducha, który teraz działa w synach nieposłuszeństwa.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i 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to wtedy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, gdy byliśmy umarli w grzechach, </a:t>
            </a:r>
            <a:r>
              <a:rPr lang="pl-PL" sz="2000" b="1" i="0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 nas razem z Chrystusem, 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gdyż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łaską jesteście zbawieni. 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i="0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, i razem z nim posadził w 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miejscach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niebiańskich w Chrystusie Jezusie </a:t>
            </a:r>
            <a:r>
              <a:rPr lang="pl-PL" sz="2000" i="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swojej</a:t>
            </a:r>
            <a:r>
              <a:rPr lang="pl-PL" sz="2000" i="0" dirty="0">
                <a:latin typeface="Verdana" charset="0"/>
                <a:ea typeface="Verdana" charset="0"/>
                <a:cs typeface="Verdana" charset="0"/>
              </a:rPr>
              <a:t> łaski przez swoją dobroć względem nas w Chrystusie Jezusie.</a:t>
            </a:r>
            <a:endParaRPr lang="pl-PL" sz="20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2:8-10 </a:t>
            </a:r>
            <a:r>
              <a:rPr lang="mr-IN" dirty="0" smtClean="0"/>
              <a:t>–</a:t>
            </a:r>
            <a:r>
              <a:rPr lang="pl-PL" dirty="0" smtClean="0"/>
              <a:t> cel nowego stworzenia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0" baseline="30000" dirty="0"/>
              <a:t>(8)</a:t>
            </a:r>
            <a:r>
              <a:rPr lang="pl-PL" i="0" dirty="0"/>
              <a:t> Łaską bowiem jesteście zbawieni przez wiarę, i to nie </a:t>
            </a:r>
            <a:r>
              <a:rPr lang="pl-PL" dirty="0"/>
              <a:t>jest</a:t>
            </a:r>
            <a:r>
              <a:rPr lang="pl-PL" i="0" dirty="0"/>
              <a:t> z was, jest to dar Boga. </a:t>
            </a:r>
            <a:r>
              <a:rPr lang="pl-PL" i="0" baseline="30000" dirty="0"/>
              <a:t>(9)</a:t>
            </a:r>
            <a:r>
              <a:rPr lang="pl-PL" i="0" dirty="0"/>
              <a:t> Nie z uczynków, aby nikt się nie chlubił. </a:t>
            </a:r>
            <a:r>
              <a:rPr lang="pl-PL" i="0" baseline="30000" dirty="0"/>
              <a:t>(10)</a:t>
            </a:r>
            <a:r>
              <a:rPr lang="pl-PL" i="0" dirty="0"/>
              <a:t> Jesteśmy bowiem jego dziełem, stworzeni w Chrystusie Jezusie do dobrych uczynków, które Bóg wcześniej przygotował, abyśmy w nich postępowali.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o ważności nowego narodzenia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Obrazek</a:t>
            </a:r>
          </a:p>
          <a:p>
            <a:pPr lvl="1"/>
            <a:r>
              <a:rPr lang="pl-PL" dirty="0" smtClean="0"/>
              <a:t>Ziemia pod grzechem</a:t>
            </a:r>
          </a:p>
          <a:p>
            <a:pPr lvl="1"/>
            <a:r>
              <a:rPr lang="pl-PL" dirty="0" smtClean="0"/>
              <a:t>Na niej rodzi się człowiek skażony grzechem </a:t>
            </a:r>
            <a:r>
              <a:rPr lang="pl-PL" dirty="0" err="1" smtClean="0"/>
              <a:t>swiata</a:t>
            </a:r>
            <a:endParaRPr lang="pl-PL" dirty="0" smtClean="0"/>
          </a:p>
          <a:p>
            <a:pPr lvl="1"/>
            <a:r>
              <a:rPr lang="pl-PL" dirty="0" smtClean="0"/>
              <a:t>Ożywienie </a:t>
            </a:r>
            <a:r>
              <a:rPr lang="mr-IN" dirty="0" smtClean="0"/>
              <a:t>–</a:t>
            </a:r>
            <a:r>
              <a:rPr lang="pl-PL" dirty="0" smtClean="0"/>
              <a:t> przejście do Ciała </a:t>
            </a:r>
            <a:r>
              <a:rPr lang="pl-PL" dirty="0" err="1" smtClean="0"/>
              <a:t>Chrystuja</a:t>
            </a:r>
            <a:endParaRPr lang="pl-PL" dirty="0" smtClean="0"/>
          </a:p>
          <a:p>
            <a:pPr lvl="1"/>
            <a:r>
              <a:rPr lang="pl-PL" dirty="0" err="1" smtClean="0"/>
              <a:t>Świad</a:t>
            </a:r>
            <a:r>
              <a:rPr lang="pl-PL" dirty="0" smtClean="0"/>
              <a:t> na przemiał</a:t>
            </a:r>
          </a:p>
          <a:p>
            <a:pPr lvl="1"/>
            <a:r>
              <a:rPr lang="pl-PL" dirty="0" smtClean="0"/>
              <a:t>Ciało </a:t>
            </a:r>
            <a:r>
              <a:rPr lang="pl-PL" dirty="0" err="1" smtClean="0"/>
              <a:t>Chrusyusa</a:t>
            </a:r>
            <a:r>
              <a:rPr lang="pl-PL" dirty="0" smtClean="0"/>
              <a:t> do TK i dalej</a:t>
            </a:r>
            <a:r>
              <a:rPr lang="mr-IN" dirty="0" smtClean="0"/>
              <a:t>…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08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124996" y="3962177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526966" y="5144865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Trudne ćwiczenie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na podstawie opowiadania o bogaczu i Łazarzu wywnioskować metodę ominięcie krainy umarłych (hadesu) a dostanie się na „Łono Abrahama”.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Łk</a:t>
            </a:r>
            <a:r>
              <a:rPr lang="pl-PL" dirty="0" smtClean="0"/>
              <a:t> 16:28</a:t>
            </a:r>
          </a:p>
          <a:p>
            <a:pPr marL="0" indent="0">
              <a:buNone/>
            </a:pPr>
            <a:r>
              <a:rPr lang="pl-PL" dirty="0" smtClean="0"/>
              <a:t>Mam pięciu braci. Niech Łazarz złoży im świadectwo</a:t>
            </a:r>
            <a:r>
              <a:rPr lang="pl-PL" dirty="0"/>
              <a:t>, aby chociaż oni nie trafili do tego miejsca udręki. </a:t>
            </a:r>
            <a:r>
              <a:rPr lang="pl-PL" dirty="0" smtClean="0"/>
              <a:t>Abraham </a:t>
            </a:r>
            <a:r>
              <a:rPr lang="pl-PL" dirty="0"/>
              <a:t>na to: </a:t>
            </a:r>
            <a:r>
              <a:rPr lang="pl-PL" u="sng" dirty="0"/>
              <a:t>Mają Mojżesza i proroków, niech ich słuchają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Nie</a:t>
            </a:r>
            <a:r>
              <a:rPr lang="pl-PL" dirty="0"/>
              <a:t>, ojcze Abrahamie — nie przestawał prosić bogaty — jeśli pójdzie do nich ktoś z umarłych, opamiętają się.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Wtedy </a:t>
            </a:r>
            <a:r>
              <a:rPr lang="pl-PL" dirty="0"/>
              <a:t>Abraham powiedział: </a:t>
            </a:r>
            <a:r>
              <a:rPr lang="pl-PL" u="sng" dirty="0"/>
              <a:t>Jeśli Mojżesza i proroków nie słuchają</a:t>
            </a:r>
            <a:r>
              <a:rPr lang="pl-PL" dirty="0"/>
              <a:t>, to choćby ktoś z umarłych powstał — nie dadzą się przekonać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37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Śmierć ciała (Gen3:19)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 smtClean="0"/>
              <a:t>(17)</a:t>
            </a:r>
            <a:r>
              <a:rPr lang="pl-PL" dirty="0" smtClean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 smtClean="0"/>
              <a:t>Ponieważ (</a:t>
            </a:r>
            <a:r>
              <a:rPr lang="mr-IN" dirty="0" smtClean="0"/>
              <a:t>…</a:t>
            </a:r>
            <a:r>
              <a:rPr lang="pl-PL" dirty="0" smtClean="0"/>
              <a:t>) zjadłeś z drzewa, o którym ci przykazałem, mówiąc: Nie będziesz z niego jadł – przeklęta </a:t>
            </a:r>
            <a:r>
              <a:rPr lang="pl-PL" i="1" dirty="0" smtClean="0"/>
              <a:t>będzie</a:t>
            </a:r>
            <a:r>
              <a:rPr lang="pl-PL" dirty="0" smtClean="0"/>
              <a:t> ziemia z twego powodu, (…) </a:t>
            </a:r>
            <a:r>
              <a:rPr lang="pl-PL" baseline="30000" dirty="0" smtClean="0"/>
              <a:t>(19)</a:t>
            </a:r>
            <a:r>
              <a:rPr lang="pl-PL" dirty="0" smtClean="0"/>
              <a:t> W pocie czoła będziesz spożywał chleb, aż </a:t>
            </a:r>
            <a:r>
              <a:rPr lang="pl-PL" u="sng" dirty="0" smtClean="0"/>
              <a:t>wrócisz do ziemi, gdyż z niej zostałeś wzięty. Bo jesteś prochem i w proch się obrócisz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Ciało z ziemi zrobione do ziemi wraca.</a:t>
            </a:r>
          </a:p>
          <a:p>
            <a:r>
              <a:rPr lang="pl-PL" dirty="0" smtClean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10254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jak postanowione ludziom raz umrzeć,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3827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0921"/>
            <a:ext cx="10515600" cy="4393397"/>
          </a:xfrm>
        </p:spPr>
        <p:txBody>
          <a:bodyPr>
            <a:normAutofit lnSpcReduction="10000"/>
          </a:bodyPr>
          <a:lstStyle/>
          <a:p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pewien bogaty człowiek, który ubierał się w purpurę i bisior i wystawnie ucztował każdego dnia.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też pewien żebrak, imieniem Łazarz, który leżał u jego wrót owrzodziały;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Pragnął on nasycić się okruchami, które spadały ze stołu bogacza. Nadto i psy przychodziły i lizały jego wrzody.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(22)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umarł żebrak, i został zaniesiony przez aniołów na łono Abrahama. Umarł też bogacz i został pogrzebany.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będąc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 piekle i cierpiąc męki, podniósł oczy i ujrzał z daleka Abrahama i Łazarza na jego łonie.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Wtedy zawołał: Ojcze Abrahamie, zmiłuj się nade mną i poślij Łazarza, aby umoczył koniec swego palca w wodzie i ochłodził mi język, bo cierpię męki w tym płomieniu.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(25)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Abraham: Synu, wspomnij, że za życia odebrałeś swoje dobro, podobnie jak Łazarz zło. A teraz on doznaje pociechy, a ty cierpisz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oprócz tego wszystkiego między nami a wami jest utwierdzona wielka przepaść, aby ci, którzy chcą stąd przejść do was, nie mogli, ani stamtąd przejść do nas.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powiedział: Proszę cię więc, ojcze, abyś posłał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do domu mego ojca.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Mam bowiem pięciu braci – niech im da świadectwo, żeby i oni nie przyszli na to miejsce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Lecz Abraham mu powiedział: Mają Mojżesza i Proroków, niech ich słuchają.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odpowiedział: Nie, ojcze Abrahamie, lecz jeśli ktoś z umarłych przyjdzie do nich, będą pokutować.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do niego: Jeśli Mojżesza i Proroków nie słuchają, to choćby ktoś zmartwychwstał, nie uwierzą.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4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#1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ToDo</a:t>
            </a:r>
            <a:r>
              <a:rPr lang="pl-PL" dirty="0" smtClean="0"/>
              <a:t>: wyjaśnienie pojęcia Łono Abrahama, oraz dzieci Abrahama.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20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 </a:t>
            </a:r>
            <a:r>
              <a:rPr lang="pl-PL" dirty="0" smtClean="0"/>
              <a:t>17:11-19 Hiob i jego nadzieja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Moje dni przeminęły, moje plany upadły — nic nie pozostało z pragnień mego serca. </a:t>
            </a:r>
            <a:r>
              <a:rPr lang="pl-PL" i="0" baseline="30000" dirty="0"/>
              <a:t>(12)</a:t>
            </a:r>
            <a:r>
              <a:rPr lang="pl-PL" i="0" dirty="0"/>
              <a:t> Po nocy dzień nastaje, a światło szybko zamienia się w ciemność. </a:t>
            </a:r>
            <a:r>
              <a:rPr lang="pl-PL" i="0" baseline="30000" dirty="0"/>
              <a:t>(13)</a:t>
            </a:r>
            <a:r>
              <a:rPr lang="pl-PL" i="0" dirty="0"/>
              <a:t> Czy czekam? Tak. Na świat zmarłych, on będzie moim domem. Już sobie w ciemności rozłożyłem posłanie. </a:t>
            </a:r>
            <a:r>
              <a:rPr lang="pl-PL" i="0" baseline="30000" dirty="0"/>
              <a:t>(14)</a:t>
            </a:r>
            <a:r>
              <a:rPr lang="pl-PL" i="0" dirty="0"/>
              <a:t> Na grób zawołałem: Jesteś moim ojcem! a na robactwo: Matko! oraz: Siostro! </a:t>
            </a:r>
            <a:r>
              <a:rPr lang="pl-PL" i="0" baseline="30000" dirty="0"/>
              <a:t>(15)</a:t>
            </a:r>
            <a:r>
              <a:rPr lang="pl-PL" i="0" dirty="0"/>
              <a:t> Gdzież więc moja nadzieja? Nadzieja? Kto ją dostrzeże? </a:t>
            </a:r>
            <a:r>
              <a:rPr lang="pl-PL" i="0" baseline="30000" dirty="0"/>
              <a:t>(16)</a:t>
            </a:r>
            <a:r>
              <a:rPr lang="pl-PL" i="0" dirty="0"/>
              <a:t> Zejdzie ze mną do świata umarłych, gdy razem zstąpimy do prochu.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1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Dn12:2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 </a:t>
            </a:r>
            <a:r>
              <a:rPr lang="pl-PL" dirty="0"/>
              <a:t>wielu z tych, którzy śpią w prochu ziemi, obudzi się, jedni do życia wiecznego, a drudzy ku hańbie i wiecznej pogardzie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Hiob 14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r-IN" baseline="30000" dirty="0" smtClean="0"/>
              <a:t>…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Oczami zobaczę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03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1Tes4:15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2000" baseline="30000" dirty="0" smtClean="0"/>
              <a:t>(13)</a:t>
            </a:r>
            <a:r>
              <a:rPr lang="pl-PL" sz="2000" dirty="0" smtClean="0"/>
              <a:t> Nie chcemy, bracia, byście trwali w niewiedzy co do tych, którzy umierają, abyście się nie smucili jak wszyscy ci, którzy nie mają nadziei. </a:t>
            </a:r>
            <a:r>
              <a:rPr lang="pl-PL" sz="2000" baseline="30000" dirty="0" smtClean="0"/>
              <a:t>(14)</a:t>
            </a:r>
            <a:r>
              <a:rPr lang="pl-PL" sz="2000" dirty="0" smtClean="0"/>
              <a:t> Jeśli bowiem wierzymy, że Jezus istotnie umarł i zmartwychwstał, to również tych, którzy umarli w Jezusie, Bóg wyprowadzi wraz z Nim. </a:t>
            </a:r>
            <a:r>
              <a:rPr lang="pl-PL" sz="2000" baseline="30000" dirty="0" smtClean="0"/>
              <a:t>(15)</a:t>
            </a:r>
            <a:r>
              <a:rPr lang="pl-PL" sz="2000" dirty="0" smtClean="0"/>
              <a:t> To bowiem głosimy wam jako słowo Pańskie, że my, żywi, pozostawieni na przyjście Pana, nie wyprzedzimy tych, którzy pomarli. </a:t>
            </a:r>
            <a:r>
              <a:rPr lang="pl-PL" sz="2000" baseline="30000" dirty="0" smtClean="0"/>
              <a:t>(16)</a:t>
            </a:r>
            <a:r>
              <a:rPr lang="pl-PL" sz="2000" dirty="0" smtClean="0"/>
              <a:t> Sam bowiem Pan zstąpi z nieba na hasło i na głos archanioła, i na dźwięk trąby Bożej, a zmarli w Chrystusie powstaną pierwsi. </a:t>
            </a:r>
            <a:r>
              <a:rPr lang="pl-PL" sz="2000" baseline="30000" dirty="0" smtClean="0"/>
              <a:t>(17)</a:t>
            </a:r>
            <a:r>
              <a:rPr lang="pl-PL" sz="2000" dirty="0" smtClean="0"/>
              <a:t> Potem my, żywi, [tak] pozostawieni, wraz z nimi będziemy porwani w powietrze, na obłoki naprzeciw Pana, i w ten sposób na zawsze będziemy z Panem. </a:t>
            </a:r>
            <a:r>
              <a:rPr lang="pl-PL" sz="2000" baseline="30000" dirty="0" smtClean="0"/>
              <a:t>(18)</a:t>
            </a:r>
            <a:r>
              <a:rPr lang="pl-PL" sz="2000" dirty="0" smtClean="0"/>
              <a:t> Przeto wzajemnie się pocieszajcie tymi słowami.</a:t>
            </a:r>
            <a:endParaRPr lang="pl-PL" sz="20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1Kor15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r-IN" baseline="30000" dirty="0" smtClean="0"/>
              <a:t>…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Talenty - zapłata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Niezbędne definicje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otaczającego go rzeczywistości.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Uwaga: </a:t>
            </a:r>
            <a:r>
              <a:rPr lang="pl-PL" sz="1800" dirty="0" smtClean="0"/>
              <a:t>nadzieja jak </a:t>
            </a:r>
            <a:r>
              <a:rPr lang="pl-PL" sz="1800" dirty="0"/>
              <a:t>i </a:t>
            </a:r>
            <a:r>
              <a:rPr lang="pl-PL" sz="1800" dirty="0" smtClean="0"/>
              <a:t>wiara </a:t>
            </a:r>
            <a:r>
              <a:rPr lang="pl-PL" sz="1800" dirty="0"/>
              <a:t>przeminą! (1Kor13)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926123" y="3086226"/>
            <a:ext cx="10257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Talenty – o co dla nieprzyjaciół?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Dwa sądy? A może jeszcze więcej?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Kto sądzi</a:t>
            </a:r>
          </a:p>
          <a:p>
            <a:r>
              <a:rPr lang="pl-PL" dirty="0" smtClean="0"/>
              <a:t>Kiedy?</a:t>
            </a:r>
          </a:p>
          <a:p>
            <a:r>
              <a:rPr lang="pl-PL" dirty="0" smtClean="0"/>
              <a:t>Wyroki</a:t>
            </a:r>
          </a:p>
          <a:p>
            <a:r>
              <a:rPr lang="pl-PL" dirty="0" smtClean="0"/>
              <a:t>Uczynki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4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ToDo</a:t>
            </a:r>
            <a:r>
              <a:rPr lang="pl-PL" dirty="0" smtClean="0"/>
              <a:t>: gdzie są miejsca o królowaniu?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AP 3 razy bo 1:6; 20:6 ale chyba coś w 5:,,,,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29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</a:t>
            </a:r>
            <a:r>
              <a:rPr lang="pl-PL" altLang="pl-PL" dirty="0" smtClean="0"/>
              <a:t>Niebo </a:t>
            </a:r>
            <a:r>
              <a:rPr lang="pl-PL" altLang="pl-PL" dirty="0"/>
              <a:t>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Podsumowanie: Siedem </a:t>
            </a:r>
            <a:r>
              <a:rPr lang="pl-PL" altLang="pl-PL" dirty="0"/>
              <a:t>wydarzeń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Koniec?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#4.</a:t>
            </a:r>
            <a:br>
              <a:rPr lang="pl-PL" dirty="0" smtClean="0"/>
            </a:br>
            <a:r>
              <a:rPr lang="pl-PL" dirty="0" smtClean="0"/>
              <a:t>Pytania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Zasadnicze pytania człowieka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mtClean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smtClean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smtClean="0"/>
              <a:t>Dokąd zmierzam?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Pytania: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2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8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Dodatki i slajdy zbędne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Slajdy dodatkowe do planu dziejów. Dokończyć!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 w czasie, </a:t>
            </a:r>
            <a:br>
              <a:rPr lang="pl-PL" dirty="0" smtClean="0"/>
            </a:br>
            <a:r>
              <a:rPr lang="pl-PL" dirty="0" smtClean="0"/>
              <a:t>		czyli </a:t>
            </a:r>
            <a:r>
              <a:rPr lang="pl-PL" smtClean="0"/>
              <a:t>moje spotkanie z </a:t>
            </a:r>
            <a:r>
              <a:rPr lang="pl-PL" dirty="0" smtClean="0"/>
              <a:t>czasem (g</a:t>
            </a:r>
            <a:r>
              <a:rPr lang="pl-PL" dirty="0"/>
              <a:t>r</a:t>
            </a:r>
            <a:r>
              <a:rPr lang="pl-PL" dirty="0" smtClean="0"/>
              <a:t>. </a:t>
            </a:r>
            <a:r>
              <a:rPr lang="el-GR" dirty="0" smtClean="0"/>
              <a:t>χρόνος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 smtClean="0">
                <a:solidFill>
                  <a:srgbClr val="FF0000"/>
                </a:solidFill>
              </a:rPr>
              <a:t>przeszłość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 smtClean="0">
                <a:solidFill>
                  <a:srgbClr val="FF0000"/>
                </a:solidFill>
              </a:rPr>
              <a:t>przyszłość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 smtClean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smtClean="0"/>
              <a:t>Wczoraj, kiedyś, rok temu, dawno, było minęło, </a:t>
            </a:r>
            <a:r>
              <a:rPr lang="mr-IN" altLang="x-none" sz="2000" i="1" dirty="0" smtClean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smtClean="0"/>
              <a:t>Jutro, za rok, w przyszły wtorek, kiedyś, mam nadzieję, zobaczymy, </a:t>
            </a:r>
            <a:r>
              <a:rPr lang="mr-IN" altLang="x-none" sz="2000" i="1" dirty="0" smtClean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Wyjątek: czasy </a:t>
            </a:r>
            <a:r>
              <a:rPr lang="pl-PL" altLang="pl-PL" dirty="0" smtClean="0"/>
              <a:t>końca </a:t>
            </a:r>
            <a:r>
              <a:rPr lang="mr-IN" altLang="pl-PL" dirty="0" smtClean="0"/>
              <a:t>–</a:t>
            </a:r>
            <a:r>
              <a:rPr lang="pl-PL" altLang="pl-PL" dirty="0" smtClean="0"/>
              <a:t> pochwyceni i męczennicy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199" y="3908425"/>
            <a:ext cx="3127587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549817" y="4110038"/>
            <a:ext cx="1608347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854619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31"/>
          <p:cNvSpPr>
            <a:spLocks/>
          </p:cNvSpPr>
          <p:nvPr/>
        </p:nvSpPr>
        <p:spPr bwMode="auto">
          <a:xfrm flipV="1">
            <a:off x="6549817" y="3935568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6021138" y="3527401"/>
            <a:ext cx="328045" cy="1211996"/>
            <a:chOff x="6021138" y="3527401"/>
            <a:chExt cx="328045" cy="793749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 rot="16200000">
              <a:off x="5624264" y="3924276"/>
              <a:ext cx="793748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rot="16200000">
              <a:off x="5830807" y="3870132"/>
              <a:ext cx="685461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rot="16200000">
              <a:off x="6069542" y="3807042"/>
              <a:ext cx="559281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5985464" y="4337057"/>
            <a:ext cx="213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7030A0"/>
                </a:solidFill>
              </a:rPr>
              <a:t> </a:t>
            </a:r>
            <a:r>
              <a:rPr lang="pl-PL" sz="1200" dirty="0" smtClean="0">
                <a:solidFill>
                  <a:srgbClr val="7030A0"/>
                </a:solidFill>
              </a:rPr>
              <a:t>       Bestia</a:t>
            </a:r>
            <a:endParaRPr lang="pl-PL" sz="1200" dirty="0">
              <a:solidFill>
                <a:srgbClr val="7030A0"/>
              </a:solidFill>
            </a:endParaRPr>
          </a:p>
          <a:p>
            <a:r>
              <a:rPr lang="pl-PL" sz="1200" dirty="0" smtClean="0">
                <a:solidFill>
                  <a:srgbClr val="7030A0"/>
                </a:solidFill>
              </a:rPr>
              <a:t>    Fałszywy prorok</a:t>
            </a:r>
          </a:p>
          <a:p>
            <a:r>
              <a:rPr lang="pl-PL" sz="1200" dirty="0" smtClean="0">
                <a:solidFill>
                  <a:srgbClr val="7030A0"/>
                </a:solidFill>
              </a:rPr>
              <a:t>Antychryst</a:t>
            </a:r>
            <a:endParaRPr lang="pl-PL" sz="1200" dirty="0">
              <a:solidFill>
                <a:srgbClr val="7030A0"/>
              </a:solidFill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4765638" y="3711575"/>
            <a:ext cx="101306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-5400000">
            <a:off x="5498308" y="3398044"/>
            <a:ext cx="627061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367605" y="2503488"/>
            <a:ext cx="133310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537882" y="5287151"/>
            <a:ext cx="341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Wyjątki do dyskusji: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Pochwycenie Kościoła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Męczennicy którzy w czasach końca nie dają się zwieść.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3441522" y="626693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2531628" y="715761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6264446" y="2732580"/>
            <a:ext cx="104278" cy="1060619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6370800" y="2658355"/>
            <a:ext cx="517440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5885757" y="3793200"/>
            <a:ext cx="392046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16200000" flipH="1">
            <a:off x="6550194" y="2968823"/>
            <a:ext cx="4411" cy="105059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2730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err="1" smtClean="0"/>
              <a:t>ToDo</a:t>
            </a:r>
            <a:r>
              <a:rPr lang="pl-PL" altLang="pl-PL" dirty="0" smtClean="0"/>
              <a:t>: można zrobić slajd o Szatanie w czasach TK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199" y="3908425"/>
            <a:ext cx="3127587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549817" y="4110038"/>
            <a:ext cx="1608347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854619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31"/>
          <p:cNvSpPr>
            <a:spLocks/>
          </p:cNvSpPr>
          <p:nvPr/>
        </p:nvSpPr>
        <p:spPr bwMode="auto">
          <a:xfrm flipV="1">
            <a:off x="6549817" y="3935568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6021138" y="3527401"/>
            <a:ext cx="328045" cy="1211996"/>
            <a:chOff x="6021138" y="3527401"/>
            <a:chExt cx="328045" cy="793749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 rot="16200000">
              <a:off x="5624264" y="3924276"/>
              <a:ext cx="793748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rot="16200000">
              <a:off x="5830807" y="3870132"/>
              <a:ext cx="685461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rot="16200000">
              <a:off x="6069542" y="3807042"/>
              <a:ext cx="559281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5985464" y="4337057"/>
            <a:ext cx="213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7030A0"/>
                </a:solidFill>
              </a:rPr>
              <a:t> </a:t>
            </a:r>
            <a:r>
              <a:rPr lang="pl-PL" sz="1200" dirty="0" smtClean="0">
                <a:solidFill>
                  <a:srgbClr val="7030A0"/>
                </a:solidFill>
              </a:rPr>
              <a:t>       Bestia</a:t>
            </a:r>
            <a:endParaRPr lang="pl-PL" sz="1200" dirty="0">
              <a:solidFill>
                <a:srgbClr val="7030A0"/>
              </a:solidFill>
            </a:endParaRPr>
          </a:p>
          <a:p>
            <a:r>
              <a:rPr lang="pl-PL" sz="1200" dirty="0" smtClean="0">
                <a:solidFill>
                  <a:srgbClr val="7030A0"/>
                </a:solidFill>
              </a:rPr>
              <a:t>    Fałszywy prorok</a:t>
            </a:r>
          </a:p>
          <a:p>
            <a:r>
              <a:rPr lang="pl-PL" sz="1200" dirty="0" smtClean="0">
                <a:solidFill>
                  <a:srgbClr val="7030A0"/>
                </a:solidFill>
              </a:rPr>
              <a:t>Antychryst</a:t>
            </a:r>
            <a:endParaRPr lang="pl-PL" sz="1200" dirty="0">
              <a:solidFill>
                <a:srgbClr val="7030A0"/>
              </a:solidFill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4765638" y="3711575"/>
            <a:ext cx="101306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-5400000">
            <a:off x="5498308" y="3398044"/>
            <a:ext cx="627061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367605" y="2503488"/>
            <a:ext cx="133310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537882" y="5287151"/>
            <a:ext cx="341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Wyjątki do dyskusji: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Pochwycenie Kościoła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Męczennicy którzy w czasach końca nie dają się zwieść.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3441522" y="626693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2531628" y="715761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6264446" y="2732580"/>
            <a:ext cx="104278" cy="1060619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6370800" y="2658355"/>
            <a:ext cx="517440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5885757" y="3793200"/>
            <a:ext cx="392046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16200000" flipH="1">
            <a:off x="6550194" y="2968823"/>
            <a:ext cx="4411" cy="105059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rot="16200000" flipH="1">
            <a:off x="7766855" y="3935520"/>
            <a:ext cx="4411" cy="105059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rot="16200000" flipH="1">
            <a:off x="8143580" y="4331002"/>
            <a:ext cx="638881" cy="177909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rot="16200000" flipV="1">
            <a:off x="8119776" y="4262790"/>
            <a:ext cx="349601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rot="16200000" flipH="1">
            <a:off x="7091584" y="3767361"/>
            <a:ext cx="893381" cy="1300101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rot="16200000" flipH="1">
            <a:off x="6943296" y="3797523"/>
            <a:ext cx="893381" cy="1300101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20449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err="1" smtClean="0"/>
              <a:t>ToDo</a:t>
            </a:r>
            <a:r>
              <a:rPr lang="pl-PL" altLang="pl-PL" dirty="0" smtClean="0"/>
              <a:t>: można zrobić slajd o resztce Izraela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199" y="3908425"/>
            <a:ext cx="3127587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549817" y="4110038"/>
            <a:ext cx="1608347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854619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31"/>
          <p:cNvSpPr>
            <a:spLocks/>
          </p:cNvSpPr>
          <p:nvPr/>
        </p:nvSpPr>
        <p:spPr bwMode="auto">
          <a:xfrm flipV="1">
            <a:off x="6549817" y="3935568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4765638" y="3711575"/>
            <a:ext cx="101306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-5400000">
            <a:off x="5498308" y="3398044"/>
            <a:ext cx="627061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367605" y="2503488"/>
            <a:ext cx="133310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537882" y="5287151"/>
            <a:ext cx="341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Wyjątki do dyskusji: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Pochwycenie Kościoła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/>
              <a:t>Męczennicy którzy w czasach końca nie dają się zwieść.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3441522" y="626693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2531628" y="7157613"/>
            <a:ext cx="1013068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6264446" y="2732580"/>
            <a:ext cx="104278" cy="1060619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6370800" y="2658355"/>
            <a:ext cx="517440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5885757" y="3793200"/>
            <a:ext cx="392046" cy="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rot="16200000" flipH="1">
            <a:off x="8143580" y="4331002"/>
            <a:ext cx="638881" cy="177909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rot="16200000" flipV="1">
            <a:off x="8119776" y="4262790"/>
            <a:ext cx="349601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5926139" y="3676703"/>
            <a:ext cx="1355725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1911352" y="3555834"/>
            <a:ext cx="1355725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4602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Część #3.</a:t>
            </a:r>
            <a:br>
              <a:rPr lang="pl-PL" dirty="0"/>
            </a:br>
            <a:r>
              <a:rPr lang="pl-PL" dirty="0" smtClean="0"/>
              <a:t>Inwestycje w wieczność.</a:t>
            </a:r>
            <a:br>
              <a:rPr lang="pl-PL" dirty="0" smtClean="0"/>
            </a:br>
            <a:r>
              <a:rPr lang="pl-PL" dirty="0" smtClean="0"/>
              <a:t>Inwestycje</a:t>
            </a:r>
            <a:r>
              <a:rPr lang="pl-PL" dirty="0"/>
              <a:t>, które nie </a:t>
            </a:r>
            <a:r>
              <a:rPr lang="pl-PL" dirty="0" smtClean="0"/>
              <a:t>spłoną.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Materiał ten jest najlepiej opracowany w wykładach </a:t>
            </a:r>
            <a:r>
              <a:rPr lang="mr-IN" i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inwestycje w wieczność </a:t>
            </a:r>
            <a:r>
              <a:rPr lang="mr-IN" i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ostatnia wersja, Wrocław październik 2019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baseline="30000" dirty="0"/>
              <a:t>(9)</a:t>
            </a:r>
            <a:r>
              <a:rPr lang="pl-PL" i="1" dirty="0"/>
              <a:t> I ja wam mówię: Czyńcie sobie przyjaciół mamoną niesprawiedliwości, aby gdy się skończy, przyjęli was do wiecznych przybytków. </a:t>
            </a:r>
            <a:r>
              <a:rPr lang="pl-PL" i="1" baseline="30000" dirty="0"/>
              <a:t>(10)</a:t>
            </a:r>
            <a:r>
              <a:rPr lang="pl-PL" i="1" dirty="0"/>
              <a:t> Wierny w najmniejszym i w wielkim jest wierny; a w najmniejszym niesprawiedliwy, jest i w wielkim niesprawiedliwy. </a:t>
            </a:r>
            <a:r>
              <a:rPr lang="pl-PL" i="1" baseline="30000" dirty="0"/>
              <a:t>(11)</a:t>
            </a:r>
            <a:r>
              <a:rPr lang="pl-PL" i="1" dirty="0"/>
              <a:t> Jeśli więc w niesprawiedliwej mamonie nie staliście się wierni, kto wam powierzy prawdziwą wartość? </a:t>
            </a:r>
            <a:r>
              <a:rPr lang="pl-PL" i="1" baseline="30000" dirty="0"/>
              <a:t>(12)</a:t>
            </a:r>
            <a:r>
              <a:rPr lang="pl-PL" i="1" dirty="0"/>
              <a:t> A jeśli w tym, co cudze nie staliście się wierni, kto wam da wasze własne?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Wnioski:</a:t>
            </a:r>
          </a:p>
          <a:p>
            <a:r>
              <a:rPr lang="pl-PL" dirty="0"/>
              <a:t>Używaj kasy tak aby twoi przyjaciele mieli (gdy się skończy) wieczne przybytki i mogli mnie w nich przyjąć.</a:t>
            </a:r>
          </a:p>
          <a:p>
            <a:r>
              <a:rPr lang="pl-PL" dirty="0"/>
              <a:t>Bądź wierny zarządzaniu cudzym aby ktoś dał ci to co twoje własne (dziedzictwo?)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0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295814" y="538190"/>
            <a:ext cx="9417482" cy="946315"/>
          </a:xfrm>
        </p:spPr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rgbClr val="FF0000"/>
                </a:solidFill>
              </a:rPr>
              <a:t>Kolory z pliku 2019-10-12 nadzieja 2.4 do pracy </a:t>
            </a:r>
            <a:br>
              <a:rPr lang="pl-PL" altLang="pl-PL" b="1" dirty="0">
                <a:solidFill>
                  <a:srgbClr val="FF0000"/>
                </a:solidFill>
              </a:rPr>
            </a:br>
            <a:r>
              <a:rPr lang="pl-PL" altLang="pl-PL" b="1" dirty="0">
                <a:solidFill>
                  <a:srgbClr val="FF0000"/>
                </a:solidFill>
              </a:rPr>
              <a:t>Wszystkie obiekty do zachowania 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7067550" y="5749925"/>
            <a:ext cx="280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aaaa</a:t>
            </a:r>
            <a:endParaRPr lang="pl-PL" altLang="x-none" sz="1800" dirty="0">
              <a:solidFill>
                <a:srgbClr val="FF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6284120" y="4914899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41701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będzie ze mną po śmierci?</a:t>
            </a:r>
            <a:br>
              <a:rPr lang="pl-PL" dirty="0" smtClean="0"/>
            </a:br>
            <a:r>
              <a:rPr lang="pl-PL" dirty="0" smtClean="0"/>
              <a:t>Nadzieja ucznia Jezusa.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luty, lipiec, wrzesień, październik 2019</a:t>
            </a:r>
          </a:p>
          <a:p>
            <a:r>
              <a:rPr lang="pl-PL" dirty="0" smtClean="0"/>
              <a:t>Praca nad zajęciami S.D.P w dniu 23 marca 2020</a:t>
            </a:r>
          </a:p>
          <a:p>
            <a:r>
              <a:rPr lang="pl-PL" dirty="0" smtClean="0"/>
              <a:t>Wersja 2.4 </a:t>
            </a:r>
            <a:r>
              <a:rPr lang="mr-IN" dirty="0" smtClean="0"/>
              <a:t>–</a:t>
            </a:r>
            <a:r>
              <a:rPr lang="pl-PL" dirty="0" smtClean="0"/>
              <a:t> nowy szablon i treść uzgodniona z Inwestycjami</a:t>
            </a:r>
          </a:p>
          <a:p>
            <a:r>
              <a:rPr lang="pl-PL" dirty="0" smtClean="0"/>
              <a:t>Wersja ciągle robocza</a:t>
            </a:r>
            <a:br>
              <a:rPr lang="pl-PL" dirty="0" smtClean="0"/>
            </a:br>
            <a:r>
              <a:rPr lang="pl-PL" dirty="0" smtClean="0">
                <a:hlinkClick r:id="rId3"/>
              </a:rPr>
              <a:t>wojtek@pp.org.pl</a:t>
            </a:r>
            <a:endParaRPr lang="pl-PL" dirty="0" smtClean="0"/>
          </a:p>
        </p:txBody>
      </p:sp>
      <p:sp>
        <p:nvSpPr>
          <p:cNvPr id="3" name="PoleTekstowe 2"/>
          <p:cNvSpPr txBox="1"/>
          <p:nvPr/>
        </p:nvSpPr>
        <p:spPr>
          <a:xfrm>
            <a:off x="473529" y="5892455"/>
            <a:ext cx="3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ToDo</a:t>
            </a:r>
            <a:r>
              <a:rPr lang="pl-PL" dirty="0">
                <a:solidFill>
                  <a:srgbClr val="C00000"/>
                </a:solidFill>
              </a:rPr>
              <a:t>: </a:t>
            </a:r>
            <a:endParaRPr lang="pl-PL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solidFill>
                  <a:srgbClr val="C00000"/>
                </a:solidFill>
              </a:rPr>
              <a:t>Wstawić </a:t>
            </a:r>
            <a:r>
              <a:rPr lang="pl-PL" dirty="0">
                <a:solidFill>
                  <a:srgbClr val="C00000"/>
                </a:solidFill>
              </a:rPr>
              <a:t>obrazki do _</a:t>
            </a:r>
            <a:r>
              <a:rPr lang="pl-PL" dirty="0" smtClean="0">
                <a:solidFill>
                  <a:srgbClr val="C00000"/>
                </a:solidFill>
              </a:rPr>
              <a:t>FIKI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Myśl przewodnia: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91025"/>
            <a:ext cx="10515600" cy="3885938"/>
          </a:xfrm>
        </p:spPr>
        <p:txBody>
          <a:bodyPr/>
          <a:lstStyle/>
          <a:p>
            <a:pPr marL="0" indent="0">
              <a:buNone/>
            </a:pPr>
            <a:r>
              <a:rPr lang="pl-PL" i="1" u="sng" dirty="0"/>
              <a:t>Pana Boga uświęcajcie w swoich sercach </a:t>
            </a: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	i </a:t>
            </a:r>
            <a:r>
              <a:rPr lang="pl-PL" i="1" u="sng" dirty="0"/>
              <a:t>bądźcie zawsze gotowi do obrony</a:t>
            </a:r>
            <a:r>
              <a:rPr lang="pl-PL" i="1" dirty="0"/>
              <a:t> 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 -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i="1" dirty="0"/>
            </a:br>
            <a:r>
              <a:rPr lang="pl-PL" i="1" dirty="0"/>
              <a:t>		przed każdym, kto żądałby od was </a:t>
            </a:r>
            <a:br>
              <a:rPr lang="pl-PL" i="1" dirty="0"/>
            </a:br>
            <a:r>
              <a:rPr lang="pl-PL" i="1" dirty="0"/>
              <a:t>			wyjaśnienia </a:t>
            </a:r>
            <a:r>
              <a:rPr lang="pl-PL" b="1" i="1" u="sng" dirty="0"/>
              <a:t>nadziei</a:t>
            </a:r>
            <a:r>
              <a:rPr lang="pl-PL" i="1" u="sng" dirty="0"/>
              <a:t>, która jest w was</a:t>
            </a:r>
            <a:r>
              <a:rPr lang="pl-PL" i="1" dirty="0"/>
              <a:t>,</a:t>
            </a:r>
            <a:br>
              <a:rPr lang="pl-PL" i="1" dirty="0"/>
            </a:br>
            <a:r>
              <a:rPr lang="pl-PL" i="1" dirty="0"/>
              <a:t>ale czyńcie to z łagodnością </a:t>
            </a:r>
            <a:br>
              <a:rPr lang="pl-PL" i="1" dirty="0"/>
            </a:br>
            <a:r>
              <a:rPr lang="pl-PL" i="1" dirty="0"/>
              <a:t>	i bojaźnią, </a:t>
            </a:r>
            <a:br>
              <a:rPr lang="pl-PL" i="1" dirty="0"/>
            </a:br>
            <a:r>
              <a:rPr lang="pl-PL" i="1" dirty="0"/>
              <a:t>		mając sumienie czyste.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/>
              <a:t>(1P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66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S.D.P - 23 marca 2020 – będzie </a:t>
            </a:r>
            <a:r>
              <a:rPr lang="pl-PL" dirty="0" err="1" smtClean="0"/>
              <a:t>telewykład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494128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Kto będzie</a:t>
            </a:r>
          </a:p>
          <a:p>
            <a:pPr lvl="1"/>
            <a:r>
              <a:rPr lang="pl-PL" dirty="0" smtClean="0"/>
              <a:t>Wierzący co niewiedzą</a:t>
            </a:r>
          </a:p>
          <a:p>
            <a:pPr lvl="1"/>
            <a:r>
              <a:rPr lang="pl-PL" dirty="0" smtClean="0"/>
              <a:t>Niewierzący ? Może</a:t>
            </a:r>
          </a:p>
          <a:p>
            <a:pPr lvl="2"/>
            <a:r>
              <a:rPr lang="pl-PL" dirty="0" smtClean="0"/>
              <a:t>Zaprosić:</a:t>
            </a:r>
          </a:p>
          <a:p>
            <a:pPr lvl="2"/>
            <a:r>
              <a:rPr lang="pl-PL" dirty="0" smtClean="0"/>
              <a:t>Danusia Ewa z </a:t>
            </a:r>
            <a:r>
              <a:rPr lang="pl-PL" dirty="0" err="1" smtClean="0"/>
              <a:t>Xelion</a:t>
            </a:r>
            <a:endParaRPr lang="pl-PL" dirty="0" smtClean="0"/>
          </a:p>
          <a:p>
            <a:pPr lvl="2"/>
            <a:r>
              <a:rPr lang="pl-PL" dirty="0" smtClean="0"/>
              <a:t>Justyna </a:t>
            </a:r>
            <a:r>
              <a:rPr lang="pl-PL" dirty="0" err="1" smtClean="0"/>
              <a:t>Dzierbicka</a:t>
            </a:r>
            <a:r>
              <a:rPr lang="pl-PL" dirty="0" smtClean="0"/>
              <a:t> z </a:t>
            </a:r>
            <a:r>
              <a:rPr lang="pl-PL" dirty="0" err="1" smtClean="0"/>
              <a:t>Rybniak</a:t>
            </a:r>
            <a:endParaRPr lang="pl-PL" dirty="0" smtClean="0"/>
          </a:p>
          <a:p>
            <a:pPr lvl="2"/>
            <a:r>
              <a:rPr lang="mr-IN" dirty="0" smtClean="0"/>
              <a:t>…</a:t>
            </a:r>
            <a:r>
              <a:rPr lang="pl-PL" dirty="0" smtClean="0"/>
              <a:t>.. </a:t>
            </a:r>
          </a:p>
          <a:p>
            <a:r>
              <a:rPr lang="pl-PL" dirty="0" smtClean="0"/>
              <a:t>Cele:</a:t>
            </a:r>
          </a:p>
          <a:p>
            <a:pPr lvl="1"/>
            <a:r>
              <a:rPr lang="pl-PL" dirty="0" smtClean="0"/>
              <a:t>Uczniowie mają się czuć zachęceni</a:t>
            </a:r>
          </a:p>
          <a:p>
            <a:pPr lvl="2"/>
            <a:r>
              <a:rPr lang="pl-PL" dirty="0" smtClean="0"/>
              <a:t>Nadzieja</a:t>
            </a:r>
          </a:p>
          <a:p>
            <a:pPr lvl="2"/>
            <a:r>
              <a:rPr lang="pl-PL" dirty="0" smtClean="0"/>
              <a:t>Pewność</a:t>
            </a:r>
          </a:p>
          <a:p>
            <a:pPr lvl="2"/>
            <a:r>
              <a:rPr lang="pl-PL" dirty="0" smtClean="0"/>
              <a:t>Motywacja</a:t>
            </a:r>
          </a:p>
          <a:p>
            <a:pPr lvl="1"/>
            <a:r>
              <a:rPr lang="pl-PL" dirty="0" smtClean="0"/>
              <a:t>Niewierzący mają zachcieć decyzji, być zachęceni</a:t>
            </a:r>
          </a:p>
          <a:p>
            <a:r>
              <a:rPr lang="pl-PL" dirty="0" smtClean="0"/>
              <a:t>Plan – (przenoszę do Worda i tam rozwijam)</a:t>
            </a:r>
          </a:p>
          <a:p>
            <a:pPr lvl="1"/>
            <a:r>
              <a:rPr lang="pl-PL" dirty="0" smtClean="0"/>
              <a:t>Słowa: czas, nadzieja, osoba, życie – ale czy uda się je zdefiniować?</a:t>
            </a:r>
          </a:p>
          <a:p>
            <a:pPr lvl="1"/>
            <a:r>
              <a:rPr lang="pl-PL" dirty="0" smtClean="0"/>
              <a:t>Oś czasu</a:t>
            </a:r>
          </a:p>
          <a:p>
            <a:pPr lvl="2"/>
            <a:r>
              <a:rPr lang="pl-PL" dirty="0" smtClean="0"/>
              <a:t>Sposób prezentacji wydarzeń</a:t>
            </a:r>
          </a:p>
          <a:p>
            <a:pPr lvl="2"/>
            <a:r>
              <a:rPr lang="pl-PL" dirty="0" smtClean="0"/>
              <a:t>Moja oś czasu</a:t>
            </a:r>
          </a:p>
          <a:p>
            <a:pPr lvl="2"/>
            <a:r>
              <a:rPr lang="pl-PL" dirty="0" smtClean="0"/>
              <a:t>Ja i </a:t>
            </a:r>
            <a:r>
              <a:rPr lang="pl-PL" dirty="0" err="1" smtClean="0"/>
              <a:t>metahistoria</a:t>
            </a:r>
            <a:endParaRPr lang="pl-PL" dirty="0" smtClean="0"/>
          </a:p>
          <a:p>
            <a:pPr lvl="1"/>
            <a:r>
              <a:rPr lang="pl-PL" dirty="0" smtClean="0"/>
              <a:t>Religia – ułuda – wstawić logo religii różnych - ekumenizm</a:t>
            </a:r>
          </a:p>
          <a:p>
            <a:pPr lvl="1"/>
            <a:r>
              <a:rPr lang="pl-PL" dirty="0" smtClean="0"/>
              <a:t>Dobra nowina od Boga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„Inwestowanie w wieczność” - plan na wystąpienie misyjne u Olka 9 września 2019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Historia</a:t>
            </a:r>
          </a:p>
          <a:p>
            <a:pPr lvl="1"/>
            <a:r>
              <a:rPr lang="pl-PL" dirty="0" smtClean="0"/>
              <a:t>Inwestowałem</a:t>
            </a:r>
            <a:r>
              <a:rPr lang="mr-IN" dirty="0" smtClean="0"/>
              <a:t>……</a:t>
            </a:r>
            <a:r>
              <a:rPr lang="pl-PL" dirty="0" smtClean="0"/>
              <a:t> pik-net, 3S, SGT, </a:t>
            </a:r>
            <a:r>
              <a:rPr lang="pl-PL" dirty="0" err="1" smtClean="0"/>
              <a:t>Triggo</a:t>
            </a:r>
            <a:r>
              <a:rPr lang="mr-IN" dirty="0" smtClean="0"/>
              <a:t>…</a:t>
            </a:r>
            <a:r>
              <a:rPr lang="pl-PL" dirty="0" smtClean="0"/>
              <a:t>.</a:t>
            </a:r>
          </a:p>
          <a:p>
            <a:r>
              <a:rPr lang="pl-PL" dirty="0" smtClean="0"/>
              <a:t>Co dalej</a:t>
            </a:r>
          </a:p>
          <a:p>
            <a:pPr lvl="1"/>
            <a:r>
              <a:rPr lang="pl-PL" dirty="0" smtClean="0"/>
              <a:t>Kto chce więcej </a:t>
            </a:r>
            <a:r>
              <a:rPr lang="mr-IN" dirty="0" smtClean="0"/>
              <a:t>…</a:t>
            </a:r>
            <a:r>
              <a:rPr lang="pl-PL" dirty="0" smtClean="0"/>
              <a:t>.. </a:t>
            </a:r>
          </a:p>
          <a:p>
            <a:pPr lvl="1"/>
            <a:r>
              <a:rPr lang="pl-PL" dirty="0" smtClean="0"/>
              <a:t>Kto chce bardziej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dirty="0" err="1" smtClean="0"/>
              <a:t>uczniostwo</a:t>
            </a:r>
            <a:r>
              <a:rPr lang="pl-PL" dirty="0" smtClean="0"/>
              <a:t>.</a:t>
            </a:r>
          </a:p>
          <a:p>
            <a:pPr lvl="1"/>
            <a:endParaRPr lang="pl-PL" dirty="0"/>
          </a:p>
          <a:p>
            <a:r>
              <a:rPr lang="pl-PL" dirty="0" smtClean="0"/>
              <a:t>Plan</a:t>
            </a:r>
          </a:p>
          <a:p>
            <a:pPr lvl="1"/>
            <a:r>
              <a:rPr lang="pl-PL" dirty="0" smtClean="0"/>
              <a:t>Moja historia</a:t>
            </a:r>
          </a:p>
          <a:p>
            <a:pPr lvl="1"/>
            <a:r>
              <a:rPr lang="pl-PL" dirty="0" err="1" smtClean="0"/>
              <a:t>Defincija</a:t>
            </a:r>
            <a:r>
              <a:rPr lang="pl-PL" dirty="0" smtClean="0"/>
              <a:t> inwestowania</a:t>
            </a:r>
          </a:p>
          <a:p>
            <a:pPr lvl="1"/>
            <a:r>
              <a:rPr lang="pl-PL" dirty="0" smtClean="0"/>
              <a:t>Inwestowanie w wieczność </a:t>
            </a:r>
            <a:r>
              <a:rPr lang="mr-IN" dirty="0" smtClean="0"/>
              <a:t>–</a:t>
            </a:r>
            <a:r>
              <a:rPr lang="pl-PL" dirty="0" smtClean="0"/>
              <a:t> cz. #1</a:t>
            </a:r>
          </a:p>
          <a:p>
            <a:pPr lvl="1"/>
            <a:r>
              <a:rPr lang="pl-PL" dirty="0" smtClean="0"/>
              <a:t>Problem końca systemu</a:t>
            </a:r>
          </a:p>
          <a:p>
            <a:pPr lvl="1"/>
            <a:r>
              <a:rPr lang="pl-PL" dirty="0" smtClean="0"/>
              <a:t>Inwestowanie w wieczność </a:t>
            </a:r>
            <a:r>
              <a:rPr lang="mr-IN" dirty="0" smtClean="0"/>
              <a:t>–</a:t>
            </a:r>
            <a:r>
              <a:rPr lang="pl-PL" dirty="0" smtClean="0"/>
              <a:t> cz. #2 </a:t>
            </a:r>
            <a:r>
              <a:rPr lang="mr-IN" dirty="0" smtClean="0"/>
              <a:t>–</a:t>
            </a:r>
            <a:r>
              <a:rPr lang="pl-PL" dirty="0" smtClean="0"/>
              <a:t> Twój skarb w niebie sobie gromadź</a:t>
            </a:r>
          </a:p>
          <a:p>
            <a:pPr lvl="1"/>
            <a:r>
              <a:rPr lang="pl-PL" dirty="0" smtClean="0"/>
              <a:t>Inwestowanie  w wieczność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dirty="0" err="1" smtClean="0"/>
              <a:t>cz</a:t>
            </a:r>
            <a:r>
              <a:rPr lang="pl-PL" dirty="0" smtClean="0"/>
              <a:t> 3 </a:t>
            </a:r>
            <a:r>
              <a:rPr lang="mr-IN" dirty="0" smtClean="0"/>
              <a:t>–</a:t>
            </a:r>
            <a:r>
              <a:rPr lang="pl-PL" dirty="0" smtClean="0"/>
              <a:t> eliminacja obu </a:t>
            </a:r>
            <a:r>
              <a:rPr lang="pl-PL" dirty="0" err="1" smtClean="0"/>
              <a:t>ryzyk</a:t>
            </a:r>
            <a:r>
              <a:rPr lang="pl-PL" dirty="0" smtClean="0"/>
              <a:t>.</a:t>
            </a:r>
          </a:p>
          <a:p>
            <a:pPr lvl="1"/>
            <a:r>
              <a:rPr lang="pl-PL" dirty="0" smtClean="0"/>
              <a:t>Zaproszenia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6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21194</TotalTime>
  <Words>3386</Words>
  <Application>Microsoft Macintosh PowerPoint</Application>
  <PresentationFormat>Panoramiczny</PresentationFormat>
  <Paragraphs>752</Paragraphs>
  <Slides>102</Slides>
  <Notes>8</Notes>
  <HiddenSlides>7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102</vt:i4>
      </vt:variant>
    </vt:vector>
  </HeadingPairs>
  <TitlesOfParts>
    <vt:vector size="109" baseType="lpstr">
      <vt:lpstr>Calibri</vt:lpstr>
      <vt:lpstr>Mangal</vt:lpstr>
      <vt:lpstr>Monotype Sorts</vt:lpstr>
      <vt:lpstr>Times New Roman</vt:lpstr>
      <vt:lpstr>Verdana</vt:lpstr>
      <vt:lpstr>Arial</vt:lpstr>
      <vt:lpstr>Motyw pakietu Office</vt:lpstr>
      <vt:lpstr>Co będzie ze mną po śmierci? Nadzieja ucznia Jezusa.</vt:lpstr>
      <vt:lpstr>Zasady używania widekonferencji</vt:lpstr>
      <vt:lpstr>Nadzieja uczniów Jezusa</vt:lpstr>
      <vt:lpstr>Gotowość do obrony naszej nadziei</vt:lpstr>
      <vt:lpstr>Plan</vt:lpstr>
      <vt:lpstr>Część #1 Czas, historia i metahistoria</vt:lpstr>
      <vt:lpstr>Niezbędne definicje</vt:lpstr>
      <vt:lpstr>Zasadnicze pytania człowieka</vt:lpstr>
      <vt:lpstr>Ja w czasie,    czyli moje spotkanie z czasem (gr. χρόνος)</vt:lpstr>
      <vt:lpstr>Notatka z bloga „Luźne przemyślenia W34”</vt:lpstr>
      <vt:lpstr>Ja w czasie     </vt:lpstr>
      <vt:lpstr>Zasada przyczynowo skutkowa</vt:lpstr>
      <vt:lpstr>Metahistoria</vt:lpstr>
      <vt:lpstr>Zagłada i odkupienie</vt:lpstr>
      <vt:lpstr>Ja, zagłada i odkupienie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Biblijny plan dziejów a Święta Pana w Kpł23 </vt:lpstr>
      <vt:lpstr>Biblijny plan dziejów – część wykonana </vt:lpstr>
      <vt:lpstr>Biblijny plan dziejów – część zaplanowana </vt:lpstr>
      <vt:lpstr>Abstrakt - działania Pana Jezusa na ziemi</vt:lpstr>
      <vt:lpstr>Jezus a życie człowieka</vt:lpstr>
      <vt:lpstr>Jezus a życie człowieka</vt:lpstr>
      <vt:lpstr>Część #3 Słowo prawdy: Szeroka droga, która prowadzi na zatracenie.</vt:lpstr>
      <vt:lpstr>Życie człowieka</vt:lpstr>
      <vt:lpstr>Człowiek się rodzi i żyje</vt:lpstr>
      <vt:lpstr>Człowiek umiera</vt:lpstr>
      <vt:lpstr>Zejście do szeolu (gr. hades)</vt:lpstr>
      <vt:lpstr>Zmartwychwstanie</vt:lpstr>
      <vt:lpstr>I ujrzałem wielki biały tron,  i zasiadającego na nim…</vt:lpstr>
      <vt:lpstr>Człowiek będzie osądzony wg. swoich czynów.</vt:lpstr>
      <vt:lpstr>A co o tym mówią religie teistyczne?</vt:lpstr>
      <vt:lpstr>Czy obraz Memlinga pokazuje prawdę?</vt:lpstr>
      <vt:lpstr>A inne religie? Systemy panteistyczne coś kręcą!</vt:lpstr>
      <vt:lpstr>Przypomnienie: Szeroka droga, która na zatracenie</vt:lpstr>
      <vt:lpstr>Prezentacja programu PowerPoint</vt:lpstr>
      <vt:lpstr>Prezentacja programu PowerPoint</vt:lpstr>
      <vt:lpstr>Prezentacja programu PowerPoint</vt:lpstr>
      <vt:lpstr>Część #4 Dobra Nowina o przyszłości ucznia Jezusa</vt:lpstr>
      <vt:lpstr>Wydarzenia w których planuję brać udział</vt:lpstr>
      <vt:lpstr>Wydarzenia w których planuję brać udział</vt:lpstr>
      <vt:lpstr>Przypomnienie: Szeroka droga, która prowadzi na zatracenie</vt:lpstr>
      <vt:lpstr>#0. Wąska ścieżka prowadzi poprzez nowe narodzenie</vt:lpstr>
      <vt:lpstr>#0. Wąska ścieżka prowadzi poprzez nowe narodzenie </vt:lpstr>
      <vt:lpstr>Ef 1:13 – usłyszeli, uwierzyli, zapieczętował</vt:lpstr>
      <vt:lpstr>Ef 1:13n – algorytm nawrócenia</vt:lpstr>
      <vt:lpstr>Ef 2:1-5</vt:lpstr>
      <vt:lpstr>Ef 2:5-7</vt:lpstr>
      <vt:lpstr>Ef 2:1-7</vt:lpstr>
      <vt:lpstr>Ef 2:1-7</vt:lpstr>
      <vt:lpstr>Ef 2:8-10 – cel nowego stworzenia</vt:lpstr>
      <vt:lpstr>Slajd o ważności nowego narodzenia</vt:lpstr>
      <vt:lpstr>#1. Śmierć ciała, przeniesienie na łono Abrahama</vt:lpstr>
      <vt:lpstr>Trudne ćwiczenie</vt:lpstr>
      <vt:lpstr>Śmierć ciała (Gen3:19)</vt:lpstr>
      <vt:lpstr>Śmierć a potem sąd (Heb1 9:27)</vt:lpstr>
      <vt:lpstr>Kraina umarłych (Łk 16:19nn)</vt:lpstr>
      <vt:lpstr>ToDo: wyjaśnienie pojęcia Łono Abrahama, oraz dzieci Abrahama.</vt:lpstr>
      <vt:lpstr>Hi 17:11-19 Hiob i jego nadzieja</vt:lpstr>
      <vt:lpstr>Dn12:2</vt:lpstr>
      <vt:lpstr>#2. Zmartwychwstanie w nowym ciele</vt:lpstr>
      <vt:lpstr>Hiob 14</vt:lpstr>
      <vt:lpstr>1Tes4:15</vt:lpstr>
      <vt:lpstr>1Kor15</vt:lpstr>
      <vt:lpstr>#3. Trybunał Chrystusa</vt:lpstr>
      <vt:lpstr>Gdzie jest mowa o zapłacie, o rozliczeniu sług?</vt:lpstr>
      <vt:lpstr>Talenty - zapłata</vt:lpstr>
      <vt:lpstr>Talenty – o co dla nieprzyjaciół?</vt:lpstr>
      <vt:lpstr>Dwa sądy? A może jeszcze więcej?</vt:lpstr>
      <vt:lpstr>#4. Wesela Baranka</vt:lpstr>
      <vt:lpstr>#5. Powrót na ziemię</vt:lpstr>
      <vt:lpstr>#6. Współkrólowanie w Królestwie Mesjasza</vt:lpstr>
      <vt:lpstr>ToDo: gdzie są miejsca o królowaniu?</vt:lpstr>
      <vt:lpstr>#7. Nowe Niebo i Nowa Ziemia</vt:lpstr>
      <vt:lpstr>Podsumowanie: Siedem wydarzeń  zaplanowanych w życiu ucznia Jezusa</vt:lpstr>
      <vt:lpstr>Koniec?</vt:lpstr>
      <vt:lpstr>#4. Pytania</vt:lpstr>
      <vt:lpstr>Pytania: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Dodatki i slajdy zbędne</vt:lpstr>
      <vt:lpstr>Slajdy dodatkowe do planu dziejów. Dokończyć!</vt:lpstr>
      <vt:lpstr>Wyjątek: czasy końca – pochwyceni i męczennicy</vt:lpstr>
      <vt:lpstr>ToDo: można zrobić slajd o Szatanie w czasach TK</vt:lpstr>
      <vt:lpstr>ToDo: można zrobić slajd o resztce Izraela</vt:lpstr>
      <vt:lpstr>Część #3. Inwestycje w wieczność. Inwestycje, które nie spłoną.</vt:lpstr>
      <vt:lpstr>Inwestowanie wg Łk 16.9</vt:lpstr>
      <vt:lpstr>Kolory z pliku 2019-10-12 nadzieja 2.4 do pracy  Wszystkie obiekty do zachowania !</vt:lpstr>
      <vt:lpstr>Co będzie ze mną po śmierci? Nadzieja ucznia Jezusa.</vt:lpstr>
      <vt:lpstr>Myśl przewodnia: </vt:lpstr>
      <vt:lpstr>S.D.P - 23 marca 2020 – będzie telewykład</vt:lpstr>
      <vt:lpstr>„Inwestowanie w wieczność” - plan na wystąpienie misyjne u Olka 9 września 2019</vt:lpstr>
      <vt:lpstr>„Inwestycje które nie spłoną” - plan wystąpienia</vt:lpstr>
      <vt:lpstr>Plan wystąpienia</vt:lpstr>
      <vt:lpstr>Uwaga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395</cp:revision>
  <cp:lastPrinted>2019-09-09T14:49:46Z</cp:lastPrinted>
  <dcterms:created xsi:type="dcterms:W3CDTF">2018-05-18T15:30:11Z</dcterms:created>
  <dcterms:modified xsi:type="dcterms:W3CDTF">2020-03-23T18:32:14Z</dcterms:modified>
</cp:coreProperties>
</file>